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1" r:id="rId3"/>
    <p:sldId id="260" r:id="rId4"/>
    <p:sldId id="259" r:id="rId5"/>
    <p:sldId id="315" r:id="rId6"/>
    <p:sldId id="318" r:id="rId7"/>
    <p:sldId id="319" r:id="rId8"/>
    <p:sldId id="320" r:id="rId9"/>
    <p:sldId id="323" r:id="rId10"/>
    <p:sldId id="359" r:id="rId11"/>
    <p:sldId id="325" r:id="rId12"/>
    <p:sldId id="326" r:id="rId13"/>
    <p:sldId id="352" r:id="rId14"/>
    <p:sldId id="328" r:id="rId15"/>
    <p:sldId id="353" r:id="rId16"/>
    <p:sldId id="354" r:id="rId17"/>
    <p:sldId id="356" r:id="rId18"/>
    <p:sldId id="333" r:id="rId19"/>
    <p:sldId id="330" r:id="rId20"/>
    <p:sldId id="331" r:id="rId21"/>
    <p:sldId id="332" r:id="rId22"/>
    <p:sldId id="291" r:id="rId23"/>
    <p:sldId id="372" r:id="rId24"/>
    <p:sldId id="401" r:id="rId25"/>
    <p:sldId id="373" r:id="rId26"/>
    <p:sldId id="376" r:id="rId27"/>
    <p:sldId id="393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5" r:id="rId42"/>
    <p:sldId id="394" r:id="rId4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 snapToGrid="0" snapToObjects="1" showGuides="1">
      <p:cViewPr>
        <p:scale>
          <a:sx n="100" d="100"/>
          <a:sy n="100" d="100"/>
        </p:scale>
        <p:origin x="-1944" y="-330"/>
      </p:cViewPr>
      <p:guideLst>
        <p:guide orient="horz" pos="25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218DD2-07E0-4584-B88D-226C71D8C1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06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A0403C-51EE-4589-BC1C-E5D03828C8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22E91-3600-45C8-8CA8-030AB414728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F80-5CAE-4239-9CE0-64EFB64A41D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88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2238" y="747713"/>
            <a:ext cx="4051300" cy="3038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INTRODUCE</a:t>
            </a:r>
            <a:r>
              <a:rPr lang="en-AU" dirty="0" smtClean="0"/>
              <a:t> this slide by explaining that each job function sits within the R&amp;TT Framework, which was signed off by the DAS in March 2015. Key points to share in relation to the framework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There are four components to the R&amp;TT Framework: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Foundation Regulatory Training;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Advanced Regulatory Training;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Specialist Regulatory &amp; Technical Training; and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Currency Training.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Each component has unique features as they apply to staff members; and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These are explained on upcoming</a:t>
            </a:r>
            <a:r>
              <a:rPr lang="en-AU" baseline="0" dirty="0" smtClean="0"/>
              <a:t> </a:t>
            </a:r>
            <a:r>
              <a:rPr lang="en-AU" dirty="0" smtClean="0"/>
              <a:t>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1C190-A80E-48C2-83F3-79805F551DC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01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Airbus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10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82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76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88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37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46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96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6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70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2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373" y="189471"/>
            <a:ext cx="8641491" cy="71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373" y="1107990"/>
            <a:ext cx="8641491" cy="473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9463" name="Picture 7" descr="powerpoint covers-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9145588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51C0ED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53BFED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FC1ED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ao.int/safety/pbn/PBNiKitV3/story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/>
        </p:nvSpPr>
        <p:spPr bwMode="auto">
          <a:xfrm>
            <a:off x="228600" y="5334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 Based Navigation Approval and Training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PBN Regulatory Structure</a:t>
            </a:r>
            <a:endParaRPr lang="en-AU" dirty="0"/>
          </a:p>
        </p:txBody>
      </p:sp>
      <p:pic>
        <p:nvPicPr>
          <p:cNvPr id="3" name="Picture 5" descr="Doc-9613-Final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373" y="906162"/>
            <a:ext cx="1131668" cy="14628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9776" y="2685060"/>
            <a:ext cx="1243583" cy="1297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400" dirty="0" smtClean="0"/>
              <a:t>CAO 20.91</a:t>
            </a:r>
          </a:p>
          <a:p>
            <a:r>
              <a:rPr lang="en-AU" sz="1400" dirty="0" smtClean="0"/>
              <a:t>Instructions and directions for PBN</a:t>
            </a:r>
            <a:endParaRPr lang="en-A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77639" y="3347337"/>
            <a:ext cx="1188719" cy="1305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100" dirty="0" smtClean="0"/>
              <a:t>AC 91.U-II-1(0)</a:t>
            </a:r>
          </a:p>
          <a:p>
            <a:r>
              <a:rPr lang="en-AU" sz="1100" dirty="0" smtClean="0"/>
              <a:t>Navigation Authorisations</a:t>
            </a:r>
            <a:endParaRPr lang="en-A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059776" y="4367569"/>
            <a:ext cx="1243582" cy="1425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400" dirty="0" smtClean="0"/>
              <a:t>CAO 20.18</a:t>
            </a:r>
          </a:p>
          <a:p>
            <a:r>
              <a:rPr lang="en-AU" sz="1400" dirty="0" smtClean="0"/>
              <a:t>Aircraft equipment – basic operational requirements</a:t>
            </a: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837546" y="4017829"/>
            <a:ext cx="1188719" cy="1297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400" dirty="0" smtClean="0"/>
              <a:t>Assessors Handbook</a:t>
            </a:r>
            <a:endParaRPr lang="en-A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702485" y="4680107"/>
            <a:ext cx="1188719" cy="142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AU" sz="1400" dirty="0" smtClean="0"/>
              <a:t>Assessors Worksheet</a:t>
            </a:r>
            <a:endParaRPr lang="en-AU" sz="1400" dirty="0"/>
          </a:p>
        </p:txBody>
      </p:sp>
      <p:cxnSp>
        <p:nvCxnSpPr>
          <p:cNvPr id="10" name="Elbow Connector 9"/>
          <p:cNvCxnSpPr>
            <a:stCxn id="6" idx="0"/>
            <a:endCxn id="4" idx="2"/>
          </p:cNvCxnSpPr>
          <p:nvPr/>
        </p:nvCxnSpPr>
        <p:spPr bwMode="auto">
          <a:xfrm rot="5400000" flipH="1" flipV="1">
            <a:off x="2489163" y="4175165"/>
            <a:ext cx="384809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Elbow Connector 13"/>
          <p:cNvCxnSpPr>
            <a:stCxn id="3" idx="3"/>
            <a:endCxn id="4" idx="1"/>
          </p:cNvCxnSpPr>
          <p:nvPr/>
        </p:nvCxnSpPr>
        <p:spPr bwMode="auto">
          <a:xfrm>
            <a:off x="1387041" y="1637583"/>
            <a:ext cx="672735" cy="16963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Elbow Connector 15"/>
          <p:cNvCxnSpPr>
            <a:stCxn id="4" idx="3"/>
            <a:endCxn id="5" idx="1"/>
          </p:cNvCxnSpPr>
          <p:nvPr/>
        </p:nvCxnSpPr>
        <p:spPr bwMode="auto">
          <a:xfrm>
            <a:off x="3303359" y="3333910"/>
            <a:ext cx="674280" cy="66638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Elbow Connector 17"/>
          <p:cNvCxnSpPr>
            <a:stCxn id="5" idx="3"/>
            <a:endCxn id="7" idx="1"/>
          </p:cNvCxnSpPr>
          <p:nvPr/>
        </p:nvCxnSpPr>
        <p:spPr bwMode="auto">
          <a:xfrm>
            <a:off x="5166358" y="4000295"/>
            <a:ext cx="671188" cy="666384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Elbow Connector 19"/>
          <p:cNvCxnSpPr>
            <a:stCxn id="7" idx="3"/>
            <a:endCxn id="8" idx="1"/>
          </p:cNvCxnSpPr>
          <p:nvPr/>
        </p:nvCxnSpPr>
        <p:spPr bwMode="auto">
          <a:xfrm>
            <a:off x="7026265" y="4666679"/>
            <a:ext cx="676220" cy="72633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7708144" y="2895181"/>
            <a:ext cx="1188719" cy="14383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AU" sz="1200" dirty="0" smtClean="0"/>
              <a:t>Worksheet Line 75:</a:t>
            </a:r>
          </a:p>
          <a:p>
            <a:r>
              <a:rPr lang="en-AU" sz="1200" dirty="0" smtClean="0"/>
              <a:t>Crew operating procedures – perform gross error checks.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37547" y="2232174"/>
            <a:ext cx="1188719" cy="111518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AU" sz="1200" dirty="0" smtClean="0"/>
              <a:t>Handbook C3.2.2:</a:t>
            </a:r>
          </a:p>
          <a:p>
            <a:r>
              <a:rPr lang="en-AU" sz="1200" dirty="0" smtClean="0"/>
              <a:t>Crew training &amp; competency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77640" y="1569168"/>
            <a:ext cx="1188719" cy="111518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AU" sz="1100" dirty="0" smtClean="0"/>
              <a:t>AC 91.U-II-1(0):</a:t>
            </a:r>
          </a:p>
          <a:p>
            <a:r>
              <a:rPr lang="en-AU" sz="1200" dirty="0" smtClean="0"/>
              <a:t>Training programme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87209" y="906162"/>
            <a:ext cx="1188719" cy="111518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AU" sz="1100" dirty="0" smtClean="0"/>
              <a:t>CAO 20.91 App 4 para 12.2 (r):</a:t>
            </a:r>
          </a:p>
          <a:p>
            <a:r>
              <a:rPr lang="en-AU" sz="1100" dirty="0" smtClean="0"/>
              <a:t>Perform gross error checks.</a:t>
            </a:r>
            <a:endParaRPr lang="en-AU" sz="1200" dirty="0" smtClean="0"/>
          </a:p>
        </p:txBody>
      </p:sp>
      <p:cxnSp>
        <p:nvCxnSpPr>
          <p:cNvPr id="51" name="Straight Arrow Connector 50"/>
          <p:cNvCxnSpPr>
            <a:stCxn id="8" idx="0"/>
            <a:endCxn id="42" idx="2"/>
          </p:cNvCxnSpPr>
          <p:nvPr/>
        </p:nvCxnSpPr>
        <p:spPr bwMode="auto">
          <a:xfrm flipV="1">
            <a:off x="8296845" y="4333487"/>
            <a:ext cx="5659" cy="346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42" idx="1"/>
            <a:endCxn id="43" idx="3"/>
          </p:cNvCxnSpPr>
          <p:nvPr/>
        </p:nvCxnSpPr>
        <p:spPr bwMode="auto">
          <a:xfrm rot="10800000">
            <a:off x="7026266" y="2789770"/>
            <a:ext cx="681878" cy="8245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lbow Connector 54"/>
          <p:cNvCxnSpPr>
            <a:stCxn id="43" idx="1"/>
            <a:endCxn id="45" idx="3"/>
          </p:cNvCxnSpPr>
          <p:nvPr/>
        </p:nvCxnSpPr>
        <p:spPr bwMode="auto">
          <a:xfrm rot="10800000">
            <a:off x="5166359" y="2126763"/>
            <a:ext cx="671188" cy="66300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Elbow Connector 56"/>
          <p:cNvCxnSpPr>
            <a:stCxn id="45" idx="1"/>
            <a:endCxn id="46" idx="3"/>
          </p:cNvCxnSpPr>
          <p:nvPr/>
        </p:nvCxnSpPr>
        <p:spPr bwMode="auto">
          <a:xfrm rot="10800000">
            <a:off x="3275928" y="1463757"/>
            <a:ext cx="701712" cy="66300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Elbow Connector 91"/>
          <p:cNvCxnSpPr>
            <a:stCxn id="4" idx="0"/>
            <a:endCxn id="46" idx="2"/>
          </p:cNvCxnSpPr>
          <p:nvPr/>
        </p:nvCxnSpPr>
        <p:spPr bwMode="auto">
          <a:xfrm rot="5400000" flipH="1" flipV="1">
            <a:off x="2349714" y="2353206"/>
            <a:ext cx="663709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Elbow Connector 93"/>
          <p:cNvCxnSpPr>
            <a:stCxn id="5" idx="0"/>
            <a:endCxn id="45" idx="2"/>
          </p:cNvCxnSpPr>
          <p:nvPr/>
        </p:nvCxnSpPr>
        <p:spPr bwMode="auto">
          <a:xfrm rot="5400000" flipH="1" flipV="1">
            <a:off x="4240509" y="3015847"/>
            <a:ext cx="662980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Elbow Connector 95"/>
          <p:cNvCxnSpPr>
            <a:stCxn id="7" idx="0"/>
            <a:endCxn id="43" idx="2"/>
          </p:cNvCxnSpPr>
          <p:nvPr/>
        </p:nvCxnSpPr>
        <p:spPr bwMode="auto">
          <a:xfrm rot="5400000" flipH="1" flipV="1">
            <a:off x="6096673" y="3682596"/>
            <a:ext cx="670466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23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Navigation Authorisations Process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73" y="989118"/>
            <a:ext cx="8641491" cy="4853898"/>
          </a:xfrm>
        </p:spPr>
        <p:txBody>
          <a:bodyPr>
            <a:normAutofit fontScale="85000" lnSpcReduction="10000"/>
          </a:bodyPr>
          <a:lstStyle/>
          <a:p>
            <a:r>
              <a:rPr lang="en-NZ" dirty="0" smtClean="0"/>
              <a:t>Australia is implementing a navigation authorisation system that addresses all authorisations required in a single application.</a:t>
            </a:r>
          </a:p>
          <a:p>
            <a:pPr lvl="1"/>
            <a:r>
              <a:rPr lang="en-NZ" dirty="0" smtClean="0"/>
              <a:t>Certification activity is focussed on operator first-of-type applications.</a:t>
            </a:r>
          </a:p>
          <a:p>
            <a:pPr lvl="1"/>
            <a:r>
              <a:rPr lang="en-NZ" dirty="0"/>
              <a:t>An application can be revised for additional </a:t>
            </a:r>
            <a:r>
              <a:rPr lang="en-NZ" dirty="0" smtClean="0"/>
              <a:t>authorisations and </a:t>
            </a:r>
            <a:r>
              <a:rPr lang="en-NZ" dirty="0"/>
              <a:t>aircraft.</a:t>
            </a:r>
          </a:p>
          <a:p>
            <a:pPr lvl="1"/>
            <a:r>
              <a:rPr lang="en-NZ" dirty="0" smtClean="0"/>
              <a:t>Authorisation changes focus on differences.</a:t>
            </a:r>
          </a:p>
          <a:p>
            <a:pPr lvl="1"/>
            <a:r>
              <a:rPr lang="en-NZ" dirty="0" smtClean="0"/>
              <a:t>The </a:t>
            </a:r>
            <a:r>
              <a:rPr lang="en-NZ" dirty="0"/>
              <a:t>applicant must </a:t>
            </a:r>
            <a:r>
              <a:rPr lang="en-NZ" u="sng" dirty="0"/>
              <a:t>demonstrate</a:t>
            </a:r>
            <a:r>
              <a:rPr lang="en-NZ" dirty="0"/>
              <a:t> compliance</a:t>
            </a:r>
            <a:r>
              <a:rPr lang="en-NZ" dirty="0" smtClean="0"/>
              <a:t>.</a:t>
            </a:r>
          </a:p>
          <a:p>
            <a:r>
              <a:rPr lang="en-NZ" dirty="0" smtClean="0"/>
              <a:t>Installation design engineers need to consider the operational requirements in system installation designs.</a:t>
            </a:r>
          </a:p>
          <a:p>
            <a:pPr lvl="1"/>
            <a:r>
              <a:rPr lang="en-NZ" dirty="0" smtClean="0"/>
              <a:t>Flight Manual Supplements need to clearly state operational limitations in the Limitations section.</a:t>
            </a:r>
          </a:p>
          <a:p>
            <a:pPr lvl="2"/>
            <a:r>
              <a:rPr lang="en-NZ" dirty="0" smtClean="0"/>
              <a:t>AFMS commonly state that an aircraft is approved for an operation; this indicates an airworthiness approval only.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625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Navigation Authorisation Process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Operator completes the application form 1307 to demonstrate compliance with the relevant requirements. </a:t>
            </a:r>
          </a:p>
          <a:p>
            <a:r>
              <a:rPr lang="en-NZ" dirty="0" smtClean="0"/>
              <a:t>Application and substantiating data is submitted to the CASA for approval.</a:t>
            </a:r>
          </a:p>
          <a:p>
            <a:r>
              <a:rPr lang="en-NZ" dirty="0" smtClean="0"/>
              <a:t>When approved, the operator Op Spec will be revised or an navigation authorisation instrument issued.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58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Certification Basics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3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98120"/>
            <a:ext cx="7772400" cy="657885"/>
          </a:xfrm>
        </p:spPr>
        <p:txBody>
          <a:bodyPr/>
          <a:lstStyle/>
          <a:p>
            <a:r>
              <a:rPr lang="en-AU" dirty="0" smtClean="0"/>
              <a:t>Typical Navigation System</a:t>
            </a:r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213119"/>
              </p:ext>
            </p:extLst>
          </p:nvPr>
        </p:nvGraphicFramePr>
        <p:xfrm>
          <a:off x="685800" y="1103432"/>
          <a:ext cx="7820312" cy="4307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Visio" r:id="rId3" imgW="9214972" imgH="5075021" progId="Visio.Drawing.11">
                  <p:embed/>
                </p:oleObj>
              </mc:Choice>
              <mc:Fallback>
                <p:oleObj name="Visio" r:id="rId3" imgW="9214972" imgH="507502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103432"/>
                        <a:ext cx="7820312" cy="4307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7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Hierarchy of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5373" y="1106424"/>
            <a:ext cx="8641491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Operational Requirements</a:t>
            </a:r>
          </a:p>
          <a:p>
            <a:pPr>
              <a:buFont typeface="Wingdings"/>
              <a:buChar char="Ä"/>
              <a:tabLst>
                <a:tab pos="539750" algn="l"/>
              </a:tabLst>
            </a:pPr>
            <a:r>
              <a:rPr lang="en-AU" dirty="0" smtClean="0">
                <a:sym typeface="Symbol"/>
              </a:rPr>
              <a:t>System requirements</a:t>
            </a:r>
          </a:p>
          <a:p>
            <a:pPr lvl="1">
              <a:tabLst>
                <a:tab pos="539750" algn="l"/>
              </a:tabLst>
            </a:pPr>
            <a:r>
              <a:rPr lang="en-AU" dirty="0" smtClean="0">
                <a:sym typeface="Symbol"/>
              </a:rPr>
              <a:t>Regulatory requirements</a:t>
            </a:r>
          </a:p>
          <a:p>
            <a:pPr lvl="1">
              <a:tabLst>
                <a:tab pos="539750" algn="l"/>
              </a:tabLst>
            </a:pPr>
            <a:r>
              <a:rPr lang="en-AU" dirty="0" smtClean="0">
                <a:sym typeface="Symbol"/>
              </a:rPr>
              <a:t>Derived requirements</a:t>
            </a:r>
          </a:p>
          <a:p>
            <a:pPr lvl="1">
              <a:buFont typeface="Wingdings"/>
              <a:buChar char="Ä"/>
              <a:tabLst>
                <a:tab pos="539750" algn="l"/>
              </a:tabLst>
            </a:pPr>
            <a:r>
              <a:rPr lang="en-AU" dirty="0" smtClean="0">
                <a:sym typeface="Symbol"/>
              </a:rPr>
              <a:t>Sub-system requirements</a:t>
            </a:r>
          </a:p>
          <a:p>
            <a:pPr lvl="2">
              <a:tabLst>
                <a:tab pos="539750" algn="l"/>
              </a:tabLst>
            </a:pPr>
            <a:r>
              <a:rPr lang="en-AU" dirty="0" smtClean="0">
                <a:sym typeface="Symbol"/>
              </a:rPr>
              <a:t>Regulatory &amp; derived requirements</a:t>
            </a:r>
          </a:p>
          <a:p>
            <a:pPr marL="914400" lvl="3" indent="0">
              <a:buNone/>
            </a:pPr>
            <a:r>
              <a:rPr lang="en-AU" dirty="0" smtClean="0">
                <a:sym typeface="Wingdings"/>
              </a:rPr>
              <a:t>Hardware requirements</a:t>
            </a:r>
          </a:p>
          <a:p>
            <a:pPr marL="1616075" lvl="2" indent="-342900">
              <a:buFont typeface="Arial" pitchFamily="34" charset="0"/>
              <a:buChar char="•"/>
              <a:tabLst>
                <a:tab pos="539750" algn="l"/>
              </a:tabLst>
            </a:pPr>
            <a:r>
              <a:rPr lang="en-AU" sz="1400" dirty="0">
                <a:sym typeface="Symbol"/>
              </a:rPr>
              <a:t>Regulatory </a:t>
            </a:r>
            <a:r>
              <a:rPr lang="en-AU" sz="1400" dirty="0" smtClean="0">
                <a:sym typeface="Symbol"/>
              </a:rPr>
              <a:t>&amp; derived requirements</a:t>
            </a:r>
            <a:endParaRPr lang="en-AU" sz="1400" dirty="0">
              <a:sym typeface="Symbol"/>
            </a:endParaRPr>
          </a:p>
          <a:p>
            <a:pPr marL="914400" lvl="3" indent="0">
              <a:buNone/>
            </a:pPr>
            <a:r>
              <a:rPr lang="en-AU" dirty="0" smtClean="0">
                <a:sym typeface="Wingdings"/>
              </a:rPr>
              <a:t>Software requirements</a:t>
            </a:r>
          </a:p>
          <a:p>
            <a:pPr marL="1616075" lvl="2" indent="-342900">
              <a:buFont typeface="Arial" pitchFamily="34" charset="0"/>
              <a:buChar char="•"/>
              <a:tabLst>
                <a:tab pos="539750" algn="l"/>
              </a:tabLst>
            </a:pPr>
            <a:r>
              <a:rPr lang="en-AU" sz="1400" dirty="0">
                <a:sym typeface="Symbol"/>
              </a:rPr>
              <a:t>Regulatory &amp; derived requirements</a:t>
            </a:r>
          </a:p>
        </p:txBody>
      </p:sp>
    </p:spTree>
    <p:extLst>
      <p:ext uri="{BB962C8B-B14F-4D97-AF65-F5344CB8AC3E}">
        <p14:creationId xmlns:p14="http://schemas.microsoft.com/office/powerpoint/2010/main" val="343028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 C’s and 3 A’s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48512"/>
            <a:ext cx="3810000" cy="4748784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Configuration</a:t>
            </a:r>
          </a:p>
          <a:p>
            <a:pPr marL="0" indent="0">
              <a:buNone/>
            </a:pPr>
            <a:endParaRPr lang="en-A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Conformance </a:t>
            </a:r>
          </a:p>
          <a:p>
            <a:pPr marL="0" indent="0">
              <a:buNone/>
            </a:pPr>
            <a:endParaRPr lang="en-A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Compliance</a:t>
            </a:r>
          </a:p>
          <a:p>
            <a:pPr marL="0" indent="0">
              <a:buNone/>
            </a:pPr>
            <a:endParaRPr lang="en-A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Certification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4608"/>
            <a:ext cx="3810000" cy="47426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A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Approved</a:t>
            </a:r>
          </a:p>
          <a:p>
            <a:pPr marL="0" indent="0">
              <a:buNone/>
            </a:pPr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Accepted</a:t>
            </a:r>
          </a:p>
          <a:p>
            <a:pPr marL="0" indent="0">
              <a:buNone/>
            </a:pPr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Authorised</a:t>
            </a:r>
          </a:p>
        </p:txBody>
      </p:sp>
    </p:spTree>
    <p:extLst>
      <p:ext uri="{BB962C8B-B14F-4D97-AF65-F5344CB8AC3E}">
        <p14:creationId xmlns:p14="http://schemas.microsoft.com/office/powerpoint/2010/main" val="13315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Similarity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Compliance can be demonstrated by similarity with other aircraft or installations.</a:t>
            </a:r>
          </a:p>
          <a:p>
            <a:r>
              <a:rPr lang="en-AU" dirty="0" smtClean="0"/>
              <a:t>To be acceptable, the basis of the similarity must be defined and be valid (relevance </a:t>
            </a:r>
            <a:r>
              <a:rPr lang="en-AU" dirty="0"/>
              <a:t>and applicability </a:t>
            </a:r>
            <a:r>
              <a:rPr lang="en-AU" dirty="0" smtClean="0"/>
              <a:t>test):</a:t>
            </a:r>
          </a:p>
          <a:p>
            <a:pPr lvl="1"/>
            <a:r>
              <a:rPr lang="en-AU" dirty="0" smtClean="0"/>
              <a:t>The subject being considered for similarity must be:</a:t>
            </a:r>
          </a:p>
          <a:p>
            <a:pPr lvl="2"/>
            <a:r>
              <a:rPr lang="en-AU" dirty="0"/>
              <a:t>R</a:t>
            </a:r>
            <a:r>
              <a:rPr lang="en-AU" dirty="0" smtClean="0"/>
              <a:t>elevant to the aircraft / system / configuration under consideration.</a:t>
            </a:r>
          </a:p>
          <a:p>
            <a:pPr lvl="2"/>
            <a:r>
              <a:rPr lang="en-AU" dirty="0" smtClean="0"/>
              <a:t>Applicable to </a:t>
            </a:r>
            <a:r>
              <a:rPr lang="en-AU" dirty="0"/>
              <a:t>the aircraft / system / configuration under consideration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86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Navigation databases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1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Database 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PBN Manual requires operators to use current databases.</a:t>
            </a:r>
          </a:p>
          <a:p>
            <a:r>
              <a:rPr lang="en-AU" dirty="0" smtClean="0"/>
              <a:t>Operators should have processes for managing navigation databases to ensure aircraft are always using current data.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51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9268"/>
            <a:ext cx="7772400" cy="656844"/>
          </a:xfrm>
        </p:spPr>
        <p:txBody>
          <a:bodyPr/>
          <a:lstStyle/>
          <a:p>
            <a:r>
              <a:rPr lang="en-AU" dirty="0" smtClean="0"/>
              <a:t>Contents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984504"/>
            <a:ext cx="8622792" cy="4769182"/>
          </a:xfrm>
        </p:spPr>
        <p:txBody>
          <a:bodyPr>
            <a:normAutofit/>
          </a:bodyPr>
          <a:lstStyle/>
          <a:p>
            <a:r>
              <a:rPr lang="en-AU" dirty="0" smtClean="0"/>
              <a:t>PBN Background</a:t>
            </a:r>
          </a:p>
          <a:p>
            <a:r>
              <a:rPr lang="en-AU" dirty="0" smtClean="0"/>
              <a:t>Certification Basics</a:t>
            </a:r>
          </a:p>
          <a:p>
            <a:r>
              <a:rPr lang="en-AU" dirty="0" smtClean="0"/>
              <a:t>PBN Basics</a:t>
            </a:r>
          </a:p>
          <a:p>
            <a:r>
              <a:rPr lang="en-AU" dirty="0"/>
              <a:t>Navigation Databases</a:t>
            </a:r>
          </a:p>
          <a:p>
            <a:r>
              <a:rPr lang="en-AU" dirty="0" smtClean="0"/>
              <a:t>GNSS in PBN</a:t>
            </a:r>
          </a:p>
          <a:p>
            <a:r>
              <a:rPr lang="en-AU" dirty="0" smtClean="0"/>
              <a:t>Navigation Specifications</a:t>
            </a:r>
          </a:p>
          <a:p>
            <a:r>
              <a:rPr lang="en-AU" dirty="0" smtClean="0"/>
              <a:t>CAO 20.91 </a:t>
            </a:r>
          </a:p>
          <a:p>
            <a:r>
              <a:rPr lang="en-AU" dirty="0" smtClean="0"/>
              <a:t>Navigation authorisations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76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Database Integrity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PBN Manual requires navigation data to be obtained from sources that meet the regulatory requirements.</a:t>
            </a:r>
          </a:p>
          <a:p>
            <a:pPr lvl="1"/>
            <a:r>
              <a:rPr lang="en-AU" dirty="0" smtClean="0"/>
              <a:t>Regulators issue database suppliers with a Letter of Acceptance (LOA) when compliance with data processing standards are met.</a:t>
            </a:r>
          </a:p>
          <a:p>
            <a:r>
              <a:rPr lang="en-AU" dirty="0" smtClean="0"/>
              <a:t>Operators should carry out validity checks on data and must report any defects found.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7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Database Validity Checks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Operators should carry out checks on databases for each cycle to meet quality assurance requirements.</a:t>
            </a:r>
          </a:p>
          <a:p>
            <a:r>
              <a:rPr lang="en-AU" dirty="0" smtClean="0"/>
              <a:t>The extent and depth of checks made should reflect the criticality of the data.</a:t>
            </a:r>
          </a:p>
          <a:p>
            <a:pPr lvl="1"/>
            <a:r>
              <a:rPr lang="en-AU" dirty="0" smtClean="0"/>
              <a:t>For most operators, sample comparison between the AIP charts and the database are adequate.</a:t>
            </a:r>
          </a:p>
          <a:p>
            <a:pPr lvl="1"/>
            <a:r>
              <a:rPr lang="en-AU" dirty="0" smtClean="0"/>
              <a:t>Critical data e.g. RNP AR APCH should be checked against a standard before each cycle is released for fleet use.</a:t>
            </a:r>
          </a:p>
        </p:txBody>
      </p:sp>
    </p:spTree>
    <p:extLst>
      <p:ext uri="{BB962C8B-B14F-4D97-AF65-F5344CB8AC3E}">
        <p14:creationId xmlns:p14="http://schemas.microsoft.com/office/powerpoint/2010/main" val="10497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Navigation Specification Structure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332316" y="1051500"/>
            <a:ext cx="4479368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000" dirty="0" smtClean="0"/>
              <a:t>Navigation Specification &amp; Application</a:t>
            </a: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22806" y="1808797"/>
            <a:ext cx="2534861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000" dirty="0" smtClean="0"/>
              <a:t>RNAV Specifications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18540" y="1808797"/>
            <a:ext cx="2377767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000" dirty="0" smtClean="0"/>
              <a:t>RNP</a:t>
            </a:r>
            <a:r>
              <a:rPr lang="en-AU" sz="2000" dirty="0"/>
              <a:t> Specifications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231" y="2673220"/>
            <a:ext cx="1440000" cy="26719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AU" sz="1600" dirty="0" smtClean="0">
                <a:solidFill>
                  <a:srgbClr val="C00000"/>
                </a:solidFill>
              </a:rPr>
              <a:t>RNAV 10</a:t>
            </a:r>
          </a:p>
          <a:p>
            <a:r>
              <a:rPr lang="en-AU" sz="1600" dirty="0" smtClean="0">
                <a:solidFill>
                  <a:srgbClr val="C00000"/>
                </a:solidFill>
              </a:rPr>
              <a:t>(RNP 10)</a:t>
            </a:r>
          </a:p>
          <a:p>
            <a:endParaRPr lang="en-AU" sz="1600" dirty="0" smtClean="0"/>
          </a:p>
          <a:p>
            <a:endParaRPr lang="en-AU" sz="1600" dirty="0"/>
          </a:p>
          <a:p>
            <a:endParaRPr lang="en-AU" sz="1600" dirty="0" smtClean="0"/>
          </a:p>
          <a:p>
            <a:endParaRPr lang="en-AU" sz="1600" dirty="0" smtClean="0"/>
          </a:p>
          <a:p>
            <a:r>
              <a:rPr lang="en-AU" sz="1600" dirty="0" smtClean="0"/>
              <a:t>Application:</a:t>
            </a:r>
          </a:p>
          <a:p>
            <a:r>
              <a:rPr lang="en-AU" sz="1600" dirty="0" smtClean="0"/>
              <a:t>Oceanic / Remote Continental</a:t>
            </a:r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175962" y="2673220"/>
            <a:ext cx="1440000" cy="26719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AU" sz="1600" dirty="0" smtClean="0">
                <a:solidFill>
                  <a:srgbClr val="C00000"/>
                </a:solidFill>
              </a:rPr>
              <a:t>RNAV 5</a:t>
            </a:r>
          </a:p>
          <a:p>
            <a:r>
              <a:rPr lang="en-AU" sz="1600" dirty="0" smtClean="0"/>
              <a:t>RNAV 2</a:t>
            </a:r>
          </a:p>
          <a:p>
            <a:r>
              <a:rPr lang="en-AU" sz="1600" dirty="0" smtClean="0">
                <a:solidFill>
                  <a:srgbClr val="C00000"/>
                </a:solidFill>
              </a:rPr>
              <a:t>RNAV 1</a:t>
            </a:r>
          </a:p>
          <a:p>
            <a:endParaRPr lang="en-AU" sz="1600" dirty="0" smtClean="0"/>
          </a:p>
          <a:p>
            <a:endParaRPr lang="en-AU" sz="1600" dirty="0" smtClean="0"/>
          </a:p>
          <a:p>
            <a:endParaRPr lang="en-AU" sz="1600" dirty="0" smtClean="0"/>
          </a:p>
          <a:p>
            <a:r>
              <a:rPr lang="en-AU" sz="1600" dirty="0" smtClean="0"/>
              <a:t>Application:</a:t>
            </a:r>
          </a:p>
          <a:p>
            <a:r>
              <a:rPr lang="en-AU" sz="1600" dirty="0" smtClean="0"/>
              <a:t>Continental en-route &amp; terminal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81693" y="2673220"/>
            <a:ext cx="1440000" cy="26719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AU" sz="1600" dirty="0" smtClean="0">
                <a:solidFill>
                  <a:srgbClr val="C00000"/>
                </a:solidFill>
              </a:rPr>
              <a:t>RNP 4</a:t>
            </a:r>
          </a:p>
          <a:p>
            <a:endParaRPr lang="en-AU" sz="1600" dirty="0" smtClean="0"/>
          </a:p>
          <a:p>
            <a:endParaRPr lang="en-AU" sz="1600" dirty="0"/>
          </a:p>
          <a:p>
            <a:endParaRPr lang="en-AU" sz="1600" dirty="0" smtClean="0"/>
          </a:p>
          <a:p>
            <a:endParaRPr lang="en-AU" sz="1600" dirty="0" smtClean="0"/>
          </a:p>
          <a:p>
            <a:endParaRPr lang="en-AU" sz="1600" dirty="0" smtClean="0"/>
          </a:p>
          <a:p>
            <a:r>
              <a:rPr lang="en-AU" sz="1600" dirty="0" smtClean="0"/>
              <a:t>Application:</a:t>
            </a:r>
          </a:p>
          <a:p>
            <a:r>
              <a:rPr lang="en-AU" sz="1600" dirty="0" smtClean="0"/>
              <a:t>Oceanic / Remote Continental</a:t>
            </a:r>
            <a:endParaRPr lang="en-A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587423" y="2673220"/>
            <a:ext cx="1440000" cy="26719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AU" sz="1600" dirty="0" smtClean="0">
                <a:solidFill>
                  <a:schemeClr val="bg2">
                    <a:lumMod val="50000"/>
                  </a:schemeClr>
                </a:solidFill>
              </a:rPr>
              <a:t>RNP 2</a:t>
            </a:r>
          </a:p>
          <a:p>
            <a:r>
              <a:rPr lang="en-AU" sz="1600" dirty="0" smtClean="0"/>
              <a:t>RNP 1</a:t>
            </a:r>
          </a:p>
          <a:p>
            <a:r>
              <a:rPr lang="en-AU" sz="1400" dirty="0" smtClean="0">
                <a:solidFill>
                  <a:schemeClr val="bg2">
                    <a:lumMod val="50000"/>
                  </a:schemeClr>
                </a:solidFill>
              </a:rPr>
              <a:t>Advanced RNP</a:t>
            </a:r>
          </a:p>
          <a:p>
            <a:r>
              <a:rPr lang="en-AU" sz="1600" dirty="0" smtClean="0">
                <a:solidFill>
                  <a:srgbClr val="C00000"/>
                </a:solidFill>
              </a:rPr>
              <a:t>RNP APCH</a:t>
            </a:r>
          </a:p>
          <a:p>
            <a:r>
              <a:rPr lang="en-AU" sz="1400" dirty="0" smtClean="0">
                <a:solidFill>
                  <a:schemeClr val="bg2">
                    <a:lumMod val="50000"/>
                  </a:schemeClr>
                </a:solidFill>
              </a:rPr>
              <a:t>RNP AR APCH</a:t>
            </a:r>
          </a:p>
          <a:p>
            <a:r>
              <a:rPr lang="en-AU" sz="1600" dirty="0" smtClean="0">
                <a:solidFill>
                  <a:schemeClr val="bg2">
                    <a:lumMod val="50000"/>
                  </a:schemeClr>
                </a:solidFill>
              </a:rPr>
              <a:t>RNP 0.3</a:t>
            </a:r>
          </a:p>
          <a:p>
            <a:endParaRPr lang="en-AU" sz="1100" dirty="0" smtClean="0"/>
          </a:p>
          <a:p>
            <a:r>
              <a:rPr lang="en-AU" sz="1600" dirty="0" smtClean="0"/>
              <a:t>Application:</a:t>
            </a:r>
          </a:p>
          <a:p>
            <a:r>
              <a:rPr lang="en-AU" sz="1600" dirty="0" smtClean="0"/>
              <a:t>Various phases of flight</a:t>
            </a:r>
            <a:endParaRPr lang="en-A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293155" y="2673220"/>
            <a:ext cx="1440000" cy="26719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AU" sz="1600" dirty="0" smtClean="0"/>
              <a:t>RNP with additional requirements: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200" dirty="0" smtClean="0">
                <a:solidFill>
                  <a:schemeClr val="bg2">
                    <a:lumMod val="50000"/>
                  </a:schemeClr>
                </a:solidFill>
              </a:rPr>
              <a:t>RF legs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200" dirty="0" smtClean="0">
                <a:solidFill>
                  <a:schemeClr val="bg2">
                    <a:lumMod val="50000"/>
                  </a:schemeClr>
                </a:solidFill>
              </a:rPr>
              <a:t>Baro VNAV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200" dirty="0" smtClean="0">
                <a:solidFill>
                  <a:schemeClr val="bg2">
                    <a:lumMod val="50000"/>
                  </a:schemeClr>
                </a:solidFill>
              </a:rPr>
              <a:t>LP/LPV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200" dirty="0">
                <a:solidFill>
                  <a:schemeClr val="bg2">
                    <a:lumMod val="50000"/>
                  </a:schemeClr>
                </a:solidFill>
              </a:rPr>
              <a:t>FRT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200" dirty="0" smtClean="0"/>
              <a:t>TOAC</a:t>
            </a:r>
          </a:p>
          <a:p>
            <a:r>
              <a:rPr lang="en-AU" sz="1600" dirty="0" smtClean="0"/>
              <a:t>Application:</a:t>
            </a:r>
          </a:p>
          <a:p>
            <a:r>
              <a:rPr lang="en-AU" sz="1600" dirty="0" smtClean="0"/>
              <a:t>3D, 4D &amp; advanced ATM</a:t>
            </a:r>
            <a:endParaRPr lang="en-AU" sz="1600" dirty="0"/>
          </a:p>
        </p:txBody>
      </p:sp>
      <p:cxnSp>
        <p:nvCxnSpPr>
          <p:cNvPr id="12" name="Elbow Connector 11"/>
          <p:cNvCxnSpPr>
            <a:stCxn id="3" idx="2"/>
            <a:endCxn id="4" idx="0"/>
          </p:cNvCxnSpPr>
          <p:nvPr/>
        </p:nvCxnSpPr>
        <p:spPr bwMode="auto">
          <a:xfrm rot="5400000">
            <a:off x="3152526" y="389322"/>
            <a:ext cx="357187" cy="248176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Elbow Connector 13"/>
          <p:cNvCxnSpPr>
            <a:stCxn id="3" idx="2"/>
            <a:endCxn id="5" idx="0"/>
          </p:cNvCxnSpPr>
          <p:nvPr/>
        </p:nvCxnSpPr>
        <p:spPr bwMode="auto">
          <a:xfrm rot="16200000" flipH="1">
            <a:off x="5261119" y="762491"/>
            <a:ext cx="357187" cy="1735424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Elbow Connector 15"/>
          <p:cNvCxnSpPr>
            <a:stCxn id="4" idx="2"/>
            <a:endCxn id="6" idx="0"/>
          </p:cNvCxnSpPr>
          <p:nvPr/>
        </p:nvCxnSpPr>
        <p:spPr bwMode="auto">
          <a:xfrm rot="5400000">
            <a:off x="1408078" y="1991060"/>
            <a:ext cx="464313" cy="90000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Elbow Connector 17"/>
          <p:cNvCxnSpPr>
            <a:stCxn id="4" idx="2"/>
            <a:endCxn id="7" idx="0"/>
          </p:cNvCxnSpPr>
          <p:nvPr/>
        </p:nvCxnSpPr>
        <p:spPr bwMode="auto">
          <a:xfrm rot="16200000" flipH="1">
            <a:off x="2260943" y="2038200"/>
            <a:ext cx="464313" cy="80572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Elbow Connector 19"/>
          <p:cNvCxnSpPr>
            <a:stCxn id="5" idx="2"/>
            <a:endCxn id="8" idx="0"/>
          </p:cNvCxnSpPr>
          <p:nvPr/>
        </p:nvCxnSpPr>
        <p:spPr bwMode="auto">
          <a:xfrm rot="5400000">
            <a:off x="5222403" y="1588198"/>
            <a:ext cx="464313" cy="170573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Elbow Connector 21"/>
          <p:cNvCxnSpPr>
            <a:stCxn id="5" idx="2"/>
            <a:endCxn id="9" idx="0"/>
          </p:cNvCxnSpPr>
          <p:nvPr/>
        </p:nvCxnSpPr>
        <p:spPr bwMode="auto">
          <a:xfrm rot="5400000">
            <a:off x="6075268" y="2441063"/>
            <a:ext cx="464313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Elbow Connector 23"/>
          <p:cNvCxnSpPr>
            <a:stCxn id="5" idx="2"/>
            <a:endCxn id="10" idx="0"/>
          </p:cNvCxnSpPr>
          <p:nvPr/>
        </p:nvCxnSpPr>
        <p:spPr bwMode="auto">
          <a:xfrm rot="16200000" flipH="1">
            <a:off x="6928133" y="1588197"/>
            <a:ext cx="464313" cy="170573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Inspector training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Types:</a:t>
            </a:r>
          </a:p>
          <a:p>
            <a:pPr lvl="1"/>
            <a:r>
              <a:rPr lang="en-AU" dirty="0" smtClean="0"/>
              <a:t>Flying Operations</a:t>
            </a:r>
          </a:p>
          <a:p>
            <a:pPr lvl="2"/>
            <a:r>
              <a:rPr lang="en-AU" dirty="0" smtClean="0"/>
              <a:t>Need to understand all aspects</a:t>
            </a:r>
          </a:p>
          <a:p>
            <a:pPr lvl="1"/>
            <a:r>
              <a:rPr lang="en-AU" dirty="0" smtClean="0"/>
              <a:t>Engineering and Airworthiness</a:t>
            </a:r>
          </a:p>
          <a:p>
            <a:pPr lvl="1"/>
            <a:r>
              <a:rPr lang="en-AU" dirty="0" smtClean="0"/>
              <a:t>Air Traffic</a:t>
            </a:r>
          </a:p>
          <a:p>
            <a:pPr lvl="2"/>
            <a:r>
              <a:rPr lang="en-AU" dirty="0" smtClean="0"/>
              <a:t>Application of PBN</a:t>
            </a:r>
          </a:p>
          <a:p>
            <a:pPr lvl="1"/>
            <a:r>
              <a:rPr lang="en-AU" dirty="0" smtClean="0"/>
              <a:t>ATM Support</a:t>
            </a:r>
          </a:p>
          <a:p>
            <a:pPr lvl="2"/>
            <a:r>
              <a:rPr lang="en-AU" dirty="0" smtClean="0"/>
              <a:t>Part 175</a:t>
            </a:r>
          </a:p>
          <a:p>
            <a:pPr lvl="2"/>
            <a:r>
              <a:rPr lang="en-AU" dirty="0" smtClean="0"/>
              <a:t>Pans OPs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77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Training Framework</a:t>
            </a:r>
            <a:endParaRPr lang="en-AU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21" y="1418167"/>
            <a:ext cx="7451559" cy="45254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35106"/>
            <a:ext cx="2133600" cy="3661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AU" dirty="0" smtClean="0"/>
              <a:t>version | 1.0</a:t>
            </a:r>
            <a:endParaRPr lang="en-US" dirty="0"/>
          </a:p>
        </p:txBody>
      </p:sp>
      <p:sp>
        <p:nvSpPr>
          <p:cNvPr id="7" name="Rounded Rectangle 6">
            <a:hlinkClick r:id="" action="ppaction://noaction"/>
          </p:cNvPr>
          <p:cNvSpPr/>
          <p:nvPr/>
        </p:nvSpPr>
        <p:spPr>
          <a:xfrm>
            <a:off x="1148080" y="1584960"/>
            <a:ext cx="1635760" cy="43586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ounded Rectangle 7">
            <a:hlinkClick r:id="" action="ppaction://noaction"/>
          </p:cNvPr>
          <p:cNvSpPr/>
          <p:nvPr/>
        </p:nvSpPr>
        <p:spPr>
          <a:xfrm>
            <a:off x="2936240" y="1584960"/>
            <a:ext cx="1635760" cy="43586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4663440" y="1584960"/>
            <a:ext cx="1635760" cy="43586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6410960" y="1584960"/>
            <a:ext cx="1635760" cy="43586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59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Basic Training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“Core Regulatory Training”</a:t>
            </a:r>
          </a:p>
          <a:p>
            <a:pPr lvl="1"/>
            <a:r>
              <a:rPr lang="en-AU" dirty="0" smtClean="0"/>
              <a:t>Basis for all incoming inspectors</a:t>
            </a:r>
          </a:p>
          <a:p>
            <a:pPr lvl="2"/>
            <a:r>
              <a:rPr lang="en-AU" dirty="0" smtClean="0"/>
              <a:t>Includes basic GNSS and PBN</a:t>
            </a:r>
          </a:p>
          <a:p>
            <a:r>
              <a:rPr lang="en-AU" dirty="0" smtClean="0"/>
              <a:t>Specialist training for individual inspectors</a:t>
            </a:r>
          </a:p>
          <a:p>
            <a:pPr lvl="2"/>
            <a:endParaRPr lang="en-AU" dirty="0"/>
          </a:p>
          <a:p>
            <a:r>
              <a:rPr lang="en-AU" dirty="0" smtClean="0"/>
              <a:t>ICAO IKITS</a:t>
            </a:r>
          </a:p>
          <a:p>
            <a:pPr lvl="1"/>
            <a:r>
              <a:rPr lang="en-AU" dirty="0" smtClean="0"/>
              <a:t>PBN</a:t>
            </a:r>
          </a:p>
          <a:p>
            <a:pPr lvl="1"/>
            <a:r>
              <a:rPr lang="en-AU" dirty="0" smtClean="0"/>
              <a:t>GNSS</a:t>
            </a:r>
          </a:p>
          <a:p>
            <a:pPr lvl="1"/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www.icao.int/safety/pbn/PBNiKitV3/story.html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64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Specialist Team?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Can you train all your inspectors in GNSS and PBN?</a:t>
            </a:r>
          </a:p>
          <a:p>
            <a:pPr lvl="1"/>
            <a:r>
              <a:rPr lang="en-AU" dirty="0" smtClean="0"/>
              <a:t>Perhaps in longer term</a:t>
            </a:r>
          </a:p>
          <a:p>
            <a:pPr lvl="1"/>
            <a:r>
              <a:rPr lang="en-AU" dirty="0" smtClean="0"/>
              <a:t>Will become basic knowledge for all inspectors</a:t>
            </a:r>
          </a:p>
          <a:p>
            <a:pPr lvl="2"/>
            <a:r>
              <a:rPr lang="en-AU" dirty="0" smtClean="0"/>
              <a:t>Various levels for each inspector type</a:t>
            </a:r>
            <a:endParaRPr lang="en-AU" dirty="0"/>
          </a:p>
          <a:p>
            <a:r>
              <a:rPr lang="en-AU" dirty="0" smtClean="0"/>
              <a:t>Consider forming a specialist team</a:t>
            </a:r>
          </a:p>
          <a:p>
            <a:pPr lvl="1"/>
            <a:r>
              <a:rPr lang="en-AU" dirty="0" smtClean="0"/>
              <a:t>FOI</a:t>
            </a:r>
          </a:p>
          <a:p>
            <a:pPr lvl="1"/>
            <a:r>
              <a:rPr lang="en-AU" dirty="0" smtClean="0"/>
              <a:t>ATC</a:t>
            </a:r>
          </a:p>
          <a:p>
            <a:pPr lvl="1"/>
            <a:r>
              <a:rPr lang="en-AU" dirty="0" smtClean="0"/>
              <a:t>AWI</a:t>
            </a:r>
          </a:p>
          <a:p>
            <a:r>
              <a:rPr lang="en-AU" dirty="0" smtClean="0"/>
              <a:t>Provide ongoing training and updates</a:t>
            </a:r>
          </a:p>
          <a:p>
            <a:pPr lvl="1"/>
            <a:r>
              <a:rPr lang="en-AU" dirty="0" smtClean="0"/>
              <a:t>ICAO meetings, industry training</a:t>
            </a:r>
          </a:p>
        </p:txBody>
      </p:sp>
    </p:spTree>
    <p:extLst>
      <p:ext uri="{BB962C8B-B14F-4D97-AF65-F5344CB8AC3E}">
        <p14:creationId xmlns:p14="http://schemas.microsoft.com/office/powerpoint/2010/main" val="14314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263" y="2759075"/>
            <a:ext cx="7772400" cy="1362075"/>
          </a:xfrm>
        </p:spPr>
        <p:txBody>
          <a:bodyPr/>
          <a:lstStyle/>
          <a:p>
            <a:r>
              <a:rPr lang="en-AU" dirty="0" smtClean="0"/>
              <a:t>SOME LESSONS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15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84288" y="173216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AI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836890" y="1732166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ALT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393080" y="3958694"/>
            <a:ext cx="136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Turn Coordinator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4379479" y="409719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DI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853144" y="4097193"/>
            <a:ext cx="47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V</a:t>
            </a:r>
            <a:r>
              <a:rPr lang="en-AU" dirty="0" smtClean="0"/>
              <a:t>SI</a:t>
            </a:r>
            <a:endParaRPr lang="en-AU" dirty="0"/>
          </a:p>
        </p:txBody>
      </p:sp>
      <p:sp>
        <p:nvSpPr>
          <p:cNvPr id="17" name="Rounded Rectangle 16"/>
          <p:cNvSpPr/>
          <p:nvPr/>
        </p:nvSpPr>
        <p:spPr>
          <a:xfrm>
            <a:off x="611560" y="548680"/>
            <a:ext cx="7920880" cy="50405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3157363" y="5935444"/>
            <a:ext cx="289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BN-2A Original Configuration</a:t>
            </a:r>
            <a:endParaRPr lang="en-AU" dirty="0"/>
          </a:p>
        </p:txBody>
      </p:sp>
      <p:sp>
        <p:nvSpPr>
          <p:cNvPr id="16" name="Oval 15"/>
          <p:cNvSpPr/>
          <p:nvPr/>
        </p:nvSpPr>
        <p:spPr>
          <a:xfrm>
            <a:off x="993328" y="816149"/>
            <a:ext cx="2160240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1832837" y="171160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ASI</a:t>
            </a:r>
            <a:endParaRPr lang="en-AU" dirty="0"/>
          </a:p>
        </p:txBody>
      </p:sp>
      <p:sp>
        <p:nvSpPr>
          <p:cNvPr id="20" name="Oval 19"/>
          <p:cNvSpPr/>
          <p:nvPr/>
        </p:nvSpPr>
        <p:spPr>
          <a:xfrm>
            <a:off x="993328" y="3201739"/>
            <a:ext cx="2160240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Oval 20"/>
          <p:cNvSpPr/>
          <p:nvPr/>
        </p:nvSpPr>
        <p:spPr>
          <a:xfrm>
            <a:off x="3491880" y="836712"/>
            <a:ext cx="2160240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Oval 21"/>
          <p:cNvSpPr/>
          <p:nvPr/>
        </p:nvSpPr>
        <p:spPr>
          <a:xfrm>
            <a:off x="6012160" y="836712"/>
            <a:ext cx="2160240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Oval 22"/>
          <p:cNvSpPr/>
          <p:nvPr/>
        </p:nvSpPr>
        <p:spPr>
          <a:xfrm>
            <a:off x="3491880" y="3201739"/>
            <a:ext cx="2160240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/>
          <p:cNvSpPr/>
          <p:nvPr/>
        </p:nvSpPr>
        <p:spPr>
          <a:xfrm>
            <a:off x="6012160" y="3201739"/>
            <a:ext cx="2160240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1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49912" y="842179"/>
            <a:ext cx="2160240" cy="21583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837511" y="173666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DI</a:t>
            </a:r>
            <a:endParaRPr lang="en-AU" dirty="0"/>
          </a:p>
        </p:txBody>
      </p:sp>
      <p:sp>
        <p:nvSpPr>
          <p:cNvPr id="10" name="Oval 9"/>
          <p:cNvSpPr/>
          <p:nvPr/>
        </p:nvSpPr>
        <p:spPr>
          <a:xfrm>
            <a:off x="960756" y="3185587"/>
            <a:ext cx="2138552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ounded Rectangle 16"/>
          <p:cNvSpPr/>
          <p:nvPr/>
        </p:nvSpPr>
        <p:spPr>
          <a:xfrm>
            <a:off x="611560" y="548680"/>
            <a:ext cx="7920880" cy="50405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038841" y="288429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EFD 1000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1789421" y="408104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ASI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063510" y="5958572"/>
            <a:ext cx="301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BN-2A Modified Configuration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3474" r="7117" b="4166"/>
          <a:stretch/>
        </p:blipFill>
        <p:spPr>
          <a:xfrm>
            <a:off x="3491880" y="908720"/>
            <a:ext cx="2157378" cy="42953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82880" y="173666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AI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6815202" y="4081041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ALT</a:t>
            </a:r>
            <a:endParaRPr lang="en-AU" dirty="0"/>
          </a:p>
        </p:txBody>
      </p:sp>
      <p:sp>
        <p:nvSpPr>
          <p:cNvPr id="24" name="Oval 23"/>
          <p:cNvSpPr/>
          <p:nvPr/>
        </p:nvSpPr>
        <p:spPr>
          <a:xfrm>
            <a:off x="5990472" y="842179"/>
            <a:ext cx="2160240" cy="21583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Oval 24"/>
          <p:cNvSpPr/>
          <p:nvPr/>
        </p:nvSpPr>
        <p:spPr>
          <a:xfrm>
            <a:off x="6001316" y="3185587"/>
            <a:ext cx="2138552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15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9832"/>
            <a:ext cx="7772400" cy="725424"/>
          </a:xfrm>
        </p:spPr>
        <p:txBody>
          <a:bodyPr wrap="none">
            <a:normAutofit/>
          </a:bodyPr>
          <a:lstStyle/>
          <a:p>
            <a:r>
              <a:rPr lang="en-AU" dirty="0" smtClean="0"/>
              <a:t>PBN Terminology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121664"/>
            <a:ext cx="8650224" cy="4114800"/>
          </a:xfrm>
        </p:spPr>
        <p:txBody>
          <a:bodyPr/>
          <a:lstStyle/>
          <a:p>
            <a:r>
              <a:rPr lang="en-AU" dirty="0" smtClean="0"/>
              <a:t>Correct terminology is important for clarity:</a:t>
            </a:r>
          </a:p>
          <a:p>
            <a:pPr lvl="1"/>
            <a:r>
              <a:rPr lang="en-AU" sz="2800" b="1" dirty="0" smtClean="0">
                <a:solidFill>
                  <a:srgbClr val="0070C0"/>
                </a:solidFill>
              </a:rPr>
              <a:t>Area Navigation</a:t>
            </a:r>
            <a:r>
              <a:rPr lang="en-AU" sz="2800" dirty="0" smtClean="0">
                <a:solidFill>
                  <a:srgbClr val="0070C0"/>
                </a:solidFill>
              </a:rPr>
              <a:t> </a:t>
            </a:r>
            <a:r>
              <a:rPr lang="en-AU" sz="2800" dirty="0" smtClean="0"/>
              <a:t>is the generic term used for area navigation and is </a:t>
            </a:r>
            <a:r>
              <a:rPr lang="en-AU" sz="2800" u="sng" dirty="0" smtClean="0"/>
              <a:t>never</a:t>
            </a:r>
            <a:r>
              <a:rPr lang="en-AU" sz="2800" dirty="0" smtClean="0"/>
              <a:t> abbreviated.</a:t>
            </a:r>
          </a:p>
          <a:p>
            <a:pPr lvl="1"/>
            <a:r>
              <a:rPr lang="en-AU" sz="2800" b="1" dirty="0" smtClean="0">
                <a:solidFill>
                  <a:srgbClr val="0070C0"/>
                </a:solidFill>
              </a:rPr>
              <a:t>RNAV</a:t>
            </a:r>
            <a:r>
              <a:rPr lang="en-AU" sz="2800" dirty="0" smtClean="0"/>
              <a:t> is used only in reference to RNAV specifications.</a:t>
            </a:r>
          </a:p>
          <a:p>
            <a:pPr lvl="1"/>
            <a:r>
              <a:rPr lang="en-AU" sz="2800" b="1" dirty="0" smtClean="0">
                <a:solidFill>
                  <a:srgbClr val="0070C0"/>
                </a:solidFill>
              </a:rPr>
              <a:t>RNP</a:t>
            </a:r>
            <a:r>
              <a:rPr lang="en-AU" sz="2800" dirty="0" smtClean="0"/>
              <a:t> </a:t>
            </a:r>
            <a:r>
              <a:rPr lang="en-AU" sz="2800" dirty="0"/>
              <a:t>is used </a:t>
            </a:r>
            <a:r>
              <a:rPr lang="en-AU" sz="2800" dirty="0" smtClean="0"/>
              <a:t>only in </a:t>
            </a:r>
            <a:r>
              <a:rPr lang="en-AU" sz="2800" dirty="0"/>
              <a:t>reference to </a:t>
            </a:r>
            <a:r>
              <a:rPr lang="en-AU" sz="2800" dirty="0" smtClean="0"/>
              <a:t>RNP specifications.</a:t>
            </a:r>
          </a:p>
        </p:txBody>
      </p:sp>
    </p:spTree>
    <p:extLst>
      <p:ext uri="{BB962C8B-B14F-4D97-AF65-F5344CB8AC3E}">
        <p14:creationId xmlns:p14="http://schemas.microsoft.com/office/powerpoint/2010/main" val="14747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49912" y="842179"/>
            <a:ext cx="2160240" cy="21583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842320" y="173666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AI</a:t>
            </a:r>
            <a:endParaRPr lang="en-AU" dirty="0"/>
          </a:p>
        </p:txBody>
      </p:sp>
      <p:sp>
        <p:nvSpPr>
          <p:cNvPr id="10" name="Oval 9"/>
          <p:cNvSpPr/>
          <p:nvPr/>
        </p:nvSpPr>
        <p:spPr>
          <a:xfrm>
            <a:off x="960756" y="3185587"/>
            <a:ext cx="2138552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ounded Rectangle 16"/>
          <p:cNvSpPr/>
          <p:nvPr/>
        </p:nvSpPr>
        <p:spPr>
          <a:xfrm>
            <a:off x="611560" y="548680"/>
            <a:ext cx="7920880" cy="50405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038841" y="288429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EFD 1000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1789421" y="408104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ASI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268695" y="5958572"/>
            <a:ext cx="260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BN-2A Final Configuration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3474" r="7117" b="4166"/>
          <a:stretch/>
        </p:blipFill>
        <p:spPr>
          <a:xfrm>
            <a:off x="3491880" y="908720"/>
            <a:ext cx="2157378" cy="42953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78071" y="173666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DI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6815202" y="4081041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ALT</a:t>
            </a:r>
            <a:endParaRPr lang="en-AU" dirty="0"/>
          </a:p>
        </p:txBody>
      </p:sp>
      <p:sp>
        <p:nvSpPr>
          <p:cNvPr id="24" name="Oval 23"/>
          <p:cNvSpPr/>
          <p:nvPr/>
        </p:nvSpPr>
        <p:spPr>
          <a:xfrm>
            <a:off x="5990472" y="842179"/>
            <a:ext cx="2160240" cy="21583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Oval 24"/>
          <p:cNvSpPr/>
          <p:nvPr/>
        </p:nvSpPr>
        <p:spPr>
          <a:xfrm>
            <a:off x="6001316" y="3185587"/>
            <a:ext cx="2138552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18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273406"/>
            <a:ext cx="144016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816624" y="1448780"/>
            <a:ext cx="47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IRS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6372200" y="1273406"/>
            <a:ext cx="144016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57184" y="1448780"/>
            <a:ext cx="47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IRS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3851920" y="3068960"/>
            <a:ext cx="144016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275284" y="32443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FMS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1331640" y="4869160"/>
            <a:ext cx="144016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5044534"/>
            <a:ext cx="59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CDU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6351656" y="4869160"/>
            <a:ext cx="144016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772616" y="5044534"/>
            <a:ext cx="59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CDU</a:t>
            </a:r>
            <a:endParaRPr lang="en-AU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51720" y="1993486"/>
            <a:ext cx="2223564" cy="1075474"/>
            <a:chOff x="2051720" y="1993486"/>
            <a:chExt cx="2223564" cy="1075474"/>
          </a:xfrm>
        </p:grpSpPr>
        <p:cxnSp>
          <p:nvCxnSpPr>
            <p:cNvPr id="24" name="Straight Connector 23"/>
            <p:cNvCxnSpPr>
              <a:stCxn id="2" idx="2"/>
            </p:cNvCxnSpPr>
            <p:nvPr/>
          </p:nvCxnSpPr>
          <p:spPr>
            <a:xfrm>
              <a:off x="2051720" y="1993486"/>
              <a:ext cx="0" cy="427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51721" y="2420888"/>
              <a:ext cx="22235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275284" y="2420888"/>
              <a:ext cx="0" cy="648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868716" y="1993486"/>
            <a:ext cx="2226100" cy="1075474"/>
            <a:chOff x="4868716" y="1993486"/>
            <a:chExt cx="2226100" cy="1075474"/>
          </a:xfrm>
        </p:grpSpPr>
        <p:cxnSp>
          <p:nvCxnSpPr>
            <p:cNvPr id="29" name="Straight Connector 28"/>
            <p:cNvCxnSpPr>
              <a:stCxn id="4" idx="2"/>
            </p:cNvCxnSpPr>
            <p:nvPr/>
          </p:nvCxnSpPr>
          <p:spPr>
            <a:xfrm>
              <a:off x="7092280" y="1993486"/>
              <a:ext cx="2536" cy="427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868716" y="2420888"/>
              <a:ext cx="22235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868716" y="2420888"/>
              <a:ext cx="0" cy="648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flipV="1">
            <a:off x="2051720" y="3793686"/>
            <a:ext cx="2223564" cy="1075474"/>
            <a:chOff x="2051720" y="1993486"/>
            <a:chExt cx="2223564" cy="1075474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051720" y="1993486"/>
              <a:ext cx="0" cy="427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051721" y="2420888"/>
              <a:ext cx="22235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275284" y="2420888"/>
              <a:ext cx="0" cy="648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V="1">
            <a:off x="4868716" y="3793686"/>
            <a:ext cx="2226100" cy="1075474"/>
            <a:chOff x="4868716" y="1993486"/>
            <a:chExt cx="2226100" cy="107547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7092280" y="1993486"/>
              <a:ext cx="2536" cy="427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4868716" y="2420888"/>
              <a:ext cx="22235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868716" y="2420888"/>
              <a:ext cx="0" cy="648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817" y="542925"/>
            <a:ext cx="402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Is  this a dual installation?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7782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273406"/>
            <a:ext cx="144016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816624" y="1448780"/>
            <a:ext cx="47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IRS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6372200" y="1273406"/>
            <a:ext cx="144016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57184" y="1448780"/>
            <a:ext cx="47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IRS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3851920" y="3068960"/>
            <a:ext cx="144016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275284" y="32443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FMS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1331640" y="4869160"/>
            <a:ext cx="144016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611537" y="5044534"/>
            <a:ext cx="88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ANCDU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6351656" y="4869160"/>
            <a:ext cx="144016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631553" y="5044534"/>
            <a:ext cx="88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ANCDU</a:t>
            </a:r>
            <a:endParaRPr lang="en-AU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51720" y="1993486"/>
            <a:ext cx="2223564" cy="1075474"/>
            <a:chOff x="2051720" y="1993486"/>
            <a:chExt cx="2223564" cy="1075474"/>
          </a:xfrm>
        </p:grpSpPr>
        <p:cxnSp>
          <p:nvCxnSpPr>
            <p:cNvPr id="24" name="Straight Connector 23"/>
            <p:cNvCxnSpPr>
              <a:stCxn id="2" idx="2"/>
            </p:cNvCxnSpPr>
            <p:nvPr/>
          </p:nvCxnSpPr>
          <p:spPr>
            <a:xfrm>
              <a:off x="2051720" y="1993486"/>
              <a:ext cx="0" cy="427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51721" y="2420888"/>
              <a:ext cx="22235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275284" y="2420888"/>
              <a:ext cx="0" cy="648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868716" y="1993486"/>
            <a:ext cx="2226100" cy="1075474"/>
            <a:chOff x="4868716" y="1993486"/>
            <a:chExt cx="2226100" cy="1075474"/>
          </a:xfrm>
        </p:grpSpPr>
        <p:cxnSp>
          <p:nvCxnSpPr>
            <p:cNvPr id="29" name="Straight Connector 28"/>
            <p:cNvCxnSpPr>
              <a:stCxn id="4" idx="2"/>
            </p:cNvCxnSpPr>
            <p:nvPr/>
          </p:nvCxnSpPr>
          <p:spPr>
            <a:xfrm>
              <a:off x="7092280" y="1993486"/>
              <a:ext cx="2536" cy="427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868716" y="2420888"/>
              <a:ext cx="22235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868716" y="2420888"/>
              <a:ext cx="0" cy="648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flipV="1">
            <a:off x="2051720" y="3793686"/>
            <a:ext cx="2223564" cy="1075474"/>
            <a:chOff x="2051720" y="1993486"/>
            <a:chExt cx="2223564" cy="1075474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051720" y="1993486"/>
              <a:ext cx="0" cy="427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051721" y="2420888"/>
              <a:ext cx="22235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275284" y="2420888"/>
              <a:ext cx="0" cy="648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V="1">
            <a:off x="4868716" y="3793686"/>
            <a:ext cx="2226100" cy="1075474"/>
            <a:chOff x="4868716" y="1993486"/>
            <a:chExt cx="2226100" cy="107547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7092280" y="1993486"/>
              <a:ext cx="2536" cy="427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4868716" y="2420888"/>
              <a:ext cx="22235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868716" y="2420888"/>
              <a:ext cx="0" cy="648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1752600" y="1993486"/>
            <a:ext cx="0" cy="2875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370858" y="1993486"/>
            <a:ext cx="0" cy="2875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74694"/>
            <a:ext cx="7344816" cy="5508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2599" y="6363433"/>
            <a:ext cx="381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RVSM or not RVSM? – Dents &amp; Buckles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1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4667" y="1984008"/>
            <a:ext cx="4108336" cy="2738891"/>
            <a:chOff x="1331640" y="908720"/>
            <a:chExt cx="6480720" cy="4320480"/>
          </a:xfrm>
        </p:grpSpPr>
        <p:sp>
          <p:nvSpPr>
            <p:cNvPr id="4" name="Oval 3"/>
            <p:cNvSpPr/>
            <p:nvPr/>
          </p:nvSpPr>
          <p:spPr>
            <a:xfrm>
              <a:off x="1691680" y="1268760"/>
              <a:ext cx="1440160" cy="14401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71149" y="1804174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 smtClean="0"/>
                <a:t>ASI</a:t>
              </a:r>
              <a:endParaRPr lang="en-AU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851920" y="1268760"/>
              <a:ext cx="1440160" cy="14401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84288" y="1804174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 smtClean="0"/>
                <a:t>AI</a:t>
              </a:r>
              <a:endParaRPr lang="en-AU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012160" y="1268760"/>
              <a:ext cx="1440160" cy="14401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6850" y="1804174"/>
              <a:ext cx="510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 smtClean="0"/>
                <a:t>ALT</a:t>
              </a:r>
              <a:endParaRPr lang="en-AU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709960" y="3429000"/>
              <a:ext cx="1440160" cy="14401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4100" y="3703041"/>
              <a:ext cx="1471886" cy="728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200" dirty="0" smtClean="0"/>
                <a:t>Turn</a:t>
              </a:r>
              <a:br>
                <a:rPr lang="en-AU" sz="1200" dirty="0" smtClean="0"/>
              </a:br>
              <a:r>
                <a:rPr lang="en-AU" sz="1200" dirty="0" smtClean="0"/>
                <a:t>Coordinator</a:t>
              </a:r>
              <a:endParaRPr lang="en-AU" sz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70200" y="3429000"/>
              <a:ext cx="1440160" cy="14401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97759" y="3964414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 smtClean="0"/>
                <a:t>DI</a:t>
              </a:r>
              <a:endParaRPr lang="en-AU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030440" y="3429000"/>
              <a:ext cx="1440160" cy="14401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11384" y="3964414"/>
              <a:ext cx="478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/>
                <a:t>V</a:t>
              </a:r>
              <a:r>
                <a:rPr lang="en-AU" dirty="0" smtClean="0"/>
                <a:t>SI</a:t>
              </a:r>
              <a:endParaRPr lang="en-AU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31640" y="908720"/>
              <a:ext cx="6480720" cy="43204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323387" y="6071828"/>
            <a:ext cx="241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GNSS Annunciator View</a:t>
            </a:r>
            <a:endParaRPr lang="en-AU" dirty="0"/>
          </a:p>
        </p:txBody>
      </p:sp>
      <p:sp>
        <p:nvSpPr>
          <p:cNvPr id="19" name="Oval 18"/>
          <p:cNvSpPr/>
          <p:nvPr/>
        </p:nvSpPr>
        <p:spPr>
          <a:xfrm>
            <a:off x="4716016" y="1399537"/>
            <a:ext cx="1152128" cy="11521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4996166" y="179318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ENG</a:t>
            </a:r>
            <a:endParaRPr lang="en-AU" dirty="0"/>
          </a:p>
        </p:txBody>
      </p:sp>
      <p:sp>
        <p:nvSpPr>
          <p:cNvPr id="21" name="Oval 20"/>
          <p:cNvSpPr/>
          <p:nvPr/>
        </p:nvSpPr>
        <p:spPr>
          <a:xfrm>
            <a:off x="4716016" y="2852936"/>
            <a:ext cx="1152128" cy="11521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4996166" y="324657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ENG</a:t>
            </a:r>
            <a:endParaRPr lang="en-AU" dirty="0"/>
          </a:p>
        </p:txBody>
      </p:sp>
      <p:sp>
        <p:nvSpPr>
          <p:cNvPr id="23" name="Oval 22"/>
          <p:cNvSpPr/>
          <p:nvPr/>
        </p:nvSpPr>
        <p:spPr>
          <a:xfrm>
            <a:off x="4716016" y="4293096"/>
            <a:ext cx="1152128" cy="11521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996166" y="468673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ENG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6228184" y="1268760"/>
            <a:ext cx="2664296" cy="7068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7167493" y="1437514"/>
            <a:ext cx="58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RAD</a:t>
            </a:r>
            <a:endParaRPr lang="en-AU" dirty="0"/>
          </a:p>
        </p:txBody>
      </p:sp>
      <p:sp>
        <p:nvSpPr>
          <p:cNvPr id="28" name="Rectangle 27"/>
          <p:cNvSpPr/>
          <p:nvPr/>
        </p:nvSpPr>
        <p:spPr>
          <a:xfrm>
            <a:off x="6228184" y="1984008"/>
            <a:ext cx="2664296" cy="1120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7114594" y="2359497"/>
            <a:ext cx="69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GNSS</a:t>
            </a:r>
            <a:endParaRPr lang="en-AU" dirty="0"/>
          </a:p>
        </p:txBody>
      </p:sp>
      <p:sp>
        <p:nvSpPr>
          <p:cNvPr id="30" name="Rectangle 29"/>
          <p:cNvSpPr/>
          <p:nvPr/>
        </p:nvSpPr>
        <p:spPr>
          <a:xfrm>
            <a:off x="6228184" y="3104318"/>
            <a:ext cx="2664296" cy="1120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30"/>
          <p:cNvSpPr txBox="1"/>
          <p:nvPr/>
        </p:nvSpPr>
        <p:spPr>
          <a:xfrm>
            <a:off x="7114594" y="3468372"/>
            <a:ext cx="69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GNSS</a:t>
            </a:r>
            <a:endParaRPr lang="en-AU" dirty="0"/>
          </a:p>
        </p:txBody>
      </p:sp>
      <p:sp>
        <p:nvSpPr>
          <p:cNvPr id="32" name="Rectangle 31"/>
          <p:cNvSpPr/>
          <p:nvPr/>
        </p:nvSpPr>
        <p:spPr>
          <a:xfrm>
            <a:off x="6228184" y="4224628"/>
            <a:ext cx="2664296" cy="7068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6778672" y="4383882"/>
            <a:ext cx="136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Transponder</a:t>
            </a:r>
            <a:endParaRPr lang="en-AU" dirty="0"/>
          </a:p>
        </p:txBody>
      </p:sp>
      <p:sp>
        <p:nvSpPr>
          <p:cNvPr id="16" name="Oval 15"/>
          <p:cNvSpPr/>
          <p:nvPr/>
        </p:nvSpPr>
        <p:spPr>
          <a:xfrm>
            <a:off x="6300192" y="2976804"/>
            <a:ext cx="56967" cy="56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" name="Oval 33"/>
          <p:cNvSpPr/>
          <p:nvPr/>
        </p:nvSpPr>
        <p:spPr>
          <a:xfrm>
            <a:off x="6444208" y="2976804"/>
            <a:ext cx="56967" cy="569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Oval 34"/>
          <p:cNvSpPr/>
          <p:nvPr/>
        </p:nvSpPr>
        <p:spPr>
          <a:xfrm>
            <a:off x="6588224" y="2976804"/>
            <a:ext cx="56967" cy="56967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Oval 35"/>
          <p:cNvSpPr/>
          <p:nvPr/>
        </p:nvSpPr>
        <p:spPr>
          <a:xfrm>
            <a:off x="6300192" y="4078584"/>
            <a:ext cx="56967" cy="56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Oval 36"/>
          <p:cNvSpPr/>
          <p:nvPr/>
        </p:nvSpPr>
        <p:spPr>
          <a:xfrm>
            <a:off x="6444208" y="4078584"/>
            <a:ext cx="56967" cy="569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" name="Oval 37"/>
          <p:cNvSpPr/>
          <p:nvPr/>
        </p:nvSpPr>
        <p:spPr>
          <a:xfrm>
            <a:off x="6588224" y="4078584"/>
            <a:ext cx="56967" cy="56967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2398834" y="548680"/>
            <a:ext cx="0" cy="475252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78672" y="548680"/>
            <a:ext cx="0" cy="4752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28027" y="568067"/>
            <a:ext cx="68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PFOV</a:t>
            </a:r>
            <a:endParaRPr lang="en-AU" dirty="0"/>
          </a:p>
        </p:txBody>
      </p:sp>
      <p:cxnSp>
        <p:nvCxnSpPr>
          <p:cNvPr id="44" name="Straight Arrow Connector 43"/>
          <p:cNvCxnSpPr>
            <a:stCxn id="42" idx="1"/>
          </p:cNvCxnSpPr>
          <p:nvPr/>
        </p:nvCxnSpPr>
        <p:spPr>
          <a:xfrm flipH="1">
            <a:off x="2398835" y="752733"/>
            <a:ext cx="182919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3"/>
          </p:cNvCxnSpPr>
          <p:nvPr/>
        </p:nvCxnSpPr>
        <p:spPr>
          <a:xfrm>
            <a:off x="4915972" y="752733"/>
            <a:ext cx="18627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61" y="260648"/>
            <a:ext cx="7193077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4565" y="6071828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Visibility &amp; Accessibility (Q300)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6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ms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268759"/>
            <a:ext cx="5112568" cy="359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1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3a27782-7929-4036-8909-1a1e12ee783a@ca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6940"/>
            <a:ext cx="7200800" cy="53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7920" y="6071828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Visibility &amp; Accessibility (F50)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5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Electrical Load Analysis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AU" dirty="0" smtClean="0"/>
              <a:t>Many GA aircraft struggle to meet the ELA requirements.</a:t>
            </a:r>
          </a:p>
          <a:p>
            <a:r>
              <a:rPr lang="en-AU" dirty="0" smtClean="0"/>
              <a:t>CAR 3B has no 30 minute battery only requirement.</a:t>
            </a:r>
          </a:p>
          <a:p>
            <a:r>
              <a:rPr lang="en-AU" dirty="0" smtClean="0"/>
              <a:t>Some GA manufacturers use a 30 minute discharge rate for the ELA rather than the 1 hour rate of SAE F2490-05.</a:t>
            </a:r>
          </a:p>
          <a:p>
            <a:pPr lvl="1"/>
            <a:r>
              <a:rPr lang="en-AU" dirty="0" smtClean="0"/>
              <a:t>This provides a 1.8 benefit over the 1 hour rate.</a:t>
            </a:r>
          </a:p>
          <a:p>
            <a:pPr lvl="1"/>
            <a:r>
              <a:rPr lang="en-AU" dirty="0" smtClean="0"/>
              <a:t>Battery is flat after 10 – 15 minutes compared to </a:t>
            </a:r>
            <a:r>
              <a:rPr lang="en-AU" dirty="0"/>
              <a:t>SAE </a:t>
            </a:r>
            <a:r>
              <a:rPr lang="en-AU" dirty="0" smtClean="0"/>
              <a:t>F2490-05.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06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ELA Mitigation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10 minute generator recognition period reduced to 5 minutes with flashing annunciators in the PFOV.</a:t>
            </a:r>
          </a:p>
          <a:p>
            <a:r>
              <a:rPr lang="en-AU" dirty="0" smtClean="0"/>
              <a:t>No recognition period for automatically shed loads.</a:t>
            </a:r>
          </a:p>
          <a:p>
            <a:r>
              <a:rPr lang="en-AU" dirty="0" smtClean="0"/>
              <a:t>All non-essential loads turned off – AFM supplement may be needed for electrical power failure.</a:t>
            </a:r>
          </a:p>
          <a:p>
            <a:r>
              <a:rPr lang="en-AU" dirty="0" smtClean="0"/>
              <a:t>Manual control of high power loads to minimise consumption e.g. de-icers.</a:t>
            </a:r>
          </a:p>
          <a:p>
            <a:r>
              <a:rPr lang="en-AU" dirty="0" smtClean="0"/>
              <a:t>Lightest load of navigation lights and strobes used.</a:t>
            </a:r>
          </a:p>
          <a:p>
            <a:r>
              <a:rPr lang="en-AU" dirty="0" smtClean="0"/>
              <a:t>Landing lights limited to 2 minutes prior to landing.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71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"/>
            <a:ext cx="7772400" cy="734568"/>
          </a:xfrm>
        </p:spPr>
        <p:txBody>
          <a:bodyPr/>
          <a:lstStyle/>
          <a:p>
            <a:r>
              <a:rPr lang="en-NZ" dirty="0" smtClean="0"/>
              <a:t>Airspace Fundamentals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067214"/>
            <a:ext cx="8659368" cy="4114800"/>
          </a:xfrm>
        </p:spPr>
        <p:txBody>
          <a:bodyPr>
            <a:normAutofit/>
          </a:bodyPr>
          <a:lstStyle/>
          <a:p>
            <a:r>
              <a:rPr lang="en-NZ" sz="3200" dirty="0" smtClean="0"/>
              <a:t>Airspace capacity </a:t>
            </a:r>
            <a:r>
              <a:rPr lang="en-NZ" sz="3200" dirty="0"/>
              <a:t>is </a:t>
            </a:r>
            <a:r>
              <a:rPr lang="en-NZ" sz="3200" dirty="0" smtClean="0"/>
              <a:t>determined by the separation standard applied.</a:t>
            </a:r>
          </a:p>
          <a:p>
            <a:r>
              <a:rPr lang="en-NZ" sz="3200" dirty="0" smtClean="0"/>
              <a:t>Minimum separation is a function of the CNS and ATM system capabilities.</a:t>
            </a:r>
          </a:p>
          <a:p>
            <a:r>
              <a:rPr lang="en-NZ" sz="3200" dirty="0" smtClean="0"/>
              <a:t>All four elements require a regulatory infrastructure defining requirements and standards.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989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RNP AR Operations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Application received for RNP AR operations to Queenstown.</a:t>
            </a:r>
          </a:p>
          <a:p>
            <a:r>
              <a:rPr lang="en-AU" dirty="0" smtClean="0"/>
              <a:t>Aircraft owned by high wealth individual.</a:t>
            </a:r>
          </a:p>
          <a:p>
            <a:r>
              <a:rPr lang="en-AU" dirty="0" smtClean="0"/>
              <a:t>Aircraft is modified to equip it with the required systems – not OEM or STC approved.</a:t>
            </a:r>
          </a:p>
          <a:p>
            <a:r>
              <a:rPr lang="en-AU" dirty="0" smtClean="0"/>
              <a:t>No RNP AR approval in the AFM.</a:t>
            </a:r>
          </a:p>
          <a:p>
            <a:r>
              <a:rPr lang="en-AU" dirty="0" smtClean="0"/>
              <a:t>Flight test data is presented to demonstrate compliance:</a:t>
            </a:r>
          </a:p>
          <a:p>
            <a:pPr lvl="1"/>
            <a:r>
              <a:rPr lang="en-AU" dirty="0" smtClean="0"/>
              <a:t>Flight test plans have not been reviewed or accepted by a Regulator.</a:t>
            </a:r>
          </a:p>
          <a:p>
            <a:r>
              <a:rPr lang="en-AU" dirty="0" smtClean="0"/>
              <a:t>No evidence RNP </a:t>
            </a:r>
            <a:r>
              <a:rPr lang="en-AU" dirty="0"/>
              <a:t>AR of crew training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97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Air Route and Aircraft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Nominated RNP X air route</a:t>
            </a:r>
          </a:p>
          <a:p>
            <a:endParaRPr lang="en-AU" dirty="0" smtClean="0"/>
          </a:p>
          <a:p>
            <a:r>
              <a:rPr lang="en-AU" dirty="0" smtClean="0"/>
              <a:t>What are the aircraft requirements?</a:t>
            </a:r>
          </a:p>
          <a:p>
            <a:endParaRPr lang="en-AU" dirty="0"/>
          </a:p>
          <a:p>
            <a:r>
              <a:rPr lang="en-AU" dirty="0" smtClean="0"/>
              <a:t>Different aircraft have different default RNP</a:t>
            </a:r>
          </a:p>
          <a:p>
            <a:pPr lvl="1"/>
            <a:r>
              <a:rPr lang="en-AU" dirty="0" smtClean="0"/>
              <a:t>Need for pilots to set required RNP level </a:t>
            </a:r>
          </a:p>
          <a:p>
            <a:endParaRPr lang="en-AU" dirty="0"/>
          </a:p>
          <a:p>
            <a:r>
              <a:rPr lang="en-AU" dirty="0" smtClean="0"/>
              <a:t>Some are still RNP 12!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18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8563" y="2068513"/>
            <a:ext cx="7772400" cy="1500187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QUESTIONS and DISCUSSION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5342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075240" cy="1143000"/>
          </a:xfrm>
        </p:spPr>
        <p:txBody>
          <a:bodyPr/>
          <a:lstStyle/>
          <a:p>
            <a:r>
              <a:rPr lang="en-GB" dirty="0" smtClean="0"/>
              <a:t>Operational Approvals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186"/>
            <a:ext cx="8075240" cy="443507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Operational Approvals are the key to the implementation of the emerging air navigation system.</a:t>
            </a:r>
          </a:p>
          <a:p>
            <a:pPr lvl="1"/>
            <a:r>
              <a:rPr lang="en-GB" dirty="0" smtClean="0"/>
              <a:t>Without operational approvals, operators will not be able to take advantage of the emerging technologies.</a:t>
            </a:r>
          </a:p>
          <a:p>
            <a:r>
              <a:rPr lang="en-GB" dirty="0" smtClean="0"/>
              <a:t>An operational approval is about:</a:t>
            </a:r>
          </a:p>
          <a:p>
            <a:pPr lvl="1"/>
            <a:r>
              <a:rPr lang="en-GB" dirty="0" smtClean="0"/>
              <a:t>An </a:t>
            </a:r>
            <a:r>
              <a:rPr lang="en-GB" b="1" dirty="0" smtClean="0">
                <a:solidFill>
                  <a:srgbClr val="0070C0"/>
                </a:solidFill>
              </a:rPr>
              <a:t>OPERATOR</a:t>
            </a:r>
          </a:p>
          <a:p>
            <a:pPr lvl="1"/>
            <a:r>
              <a:rPr lang="en-GB" dirty="0" smtClean="0"/>
              <a:t>Conducting that </a:t>
            </a:r>
            <a:r>
              <a:rPr lang="en-GB" b="1" dirty="0">
                <a:solidFill>
                  <a:srgbClr val="0070C0"/>
                </a:solidFill>
              </a:rPr>
              <a:t>OPERATION</a:t>
            </a:r>
          </a:p>
          <a:p>
            <a:pPr lvl="1"/>
            <a:r>
              <a:rPr lang="en-GB" dirty="0" smtClean="0"/>
              <a:t>With that </a:t>
            </a:r>
            <a:r>
              <a:rPr lang="en-GB" b="1" dirty="0">
                <a:solidFill>
                  <a:srgbClr val="0070C0"/>
                </a:solidFill>
              </a:rPr>
              <a:t>AIRCRAFT</a:t>
            </a:r>
          </a:p>
          <a:p>
            <a:pPr lvl="1"/>
            <a:r>
              <a:rPr lang="en-GB" dirty="0" smtClean="0"/>
              <a:t>In that </a:t>
            </a:r>
            <a:r>
              <a:rPr lang="en-GB" b="1" dirty="0">
                <a:solidFill>
                  <a:srgbClr val="0070C0"/>
                </a:solidFill>
              </a:rPr>
              <a:t>AIRSPACE</a:t>
            </a:r>
          </a:p>
        </p:txBody>
      </p:sp>
    </p:spTree>
    <p:extLst>
      <p:ext uri="{BB962C8B-B14F-4D97-AF65-F5344CB8AC3E}">
        <p14:creationId xmlns:p14="http://schemas.microsoft.com/office/powerpoint/2010/main" val="35786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66" y="116632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Operational Approval Content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366702" y="1689376"/>
            <a:ext cx="241059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000" dirty="0" smtClean="0"/>
              <a:t>Operational Approval</a:t>
            </a:r>
            <a:endParaRPr lang="en-NZ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425679"/>
            <a:ext cx="134280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NZ" sz="1600" dirty="0" smtClean="0"/>
              <a:t>Airworthiness</a:t>
            </a:r>
            <a:endParaRPr lang="en-NZ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45506" y="2425679"/>
            <a:ext cx="225298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NZ" dirty="0"/>
              <a:t>Continued Airworthiness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2432849"/>
            <a:ext cx="161127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NZ" dirty="0"/>
              <a:t>Flight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2764233"/>
            <a:ext cx="1882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Aircraft requirements: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Function &amp; Performance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Installation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Design standards</a:t>
            </a:r>
            <a:endParaRPr lang="en-NZ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465352" y="2771403"/>
            <a:ext cx="20696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Maintenance schedule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/>
              <a:t>Configuration management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Maintenance procedures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Parts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Test equipment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Training</a:t>
            </a:r>
          </a:p>
          <a:p>
            <a:pPr marL="354013" lvl="1" indent="-171450">
              <a:buFont typeface="Wingdings" pitchFamily="2" charset="2"/>
              <a:buChar char="§"/>
            </a:pPr>
            <a:r>
              <a:rPr lang="en-NZ" sz="1200" dirty="0" smtClean="0"/>
              <a:t>Syllabus</a:t>
            </a:r>
          </a:p>
          <a:p>
            <a:pPr indent="-274637">
              <a:buFont typeface="Arial" pitchFamily="34" charset="0"/>
              <a:buChar char="•"/>
            </a:pPr>
            <a:r>
              <a:rPr lang="en-NZ" sz="1200" dirty="0" smtClean="0"/>
              <a:t>Competency</a:t>
            </a:r>
            <a:endParaRPr lang="en-NZ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2778573"/>
            <a:ext cx="1806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Operating procedures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Route Guide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MEL</a:t>
            </a:r>
            <a:endParaRPr lang="en-NZ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/>
              <a:t>Training</a:t>
            </a:r>
          </a:p>
          <a:p>
            <a:pPr marL="354013" lvl="1" indent="-171450">
              <a:buFont typeface="Wingdings" pitchFamily="2" charset="2"/>
              <a:buChar char="§"/>
            </a:pPr>
            <a:r>
              <a:rPr lang="en-NZ" sz="1200" dirty="0"/>
              <a:t>Syllabus</a:t>
            </a:r>
          </a:p>
          <a:p>
            <a:pPr marL="354013" lvl="1" indent="-171450">
              <a:buFont typeface="Wingdings" pitchFamily="2" charset="2"/>
              <a:buChar char="§"/>
            </a:pPr>
            <a:r>
              <a:rPr lang="en-NZ" sz="1200" dirty="0" smtClean="0"/>
              <a:t>Means of delivery</a:t>
            </a:r>
            <a:endParaRPr lang="en-NZ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Competency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/>
              <a:t>Continued competency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2691" y="5123643"/>
            <a:ext cx="1862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>
                <a:solidFill>
                  <a:srgbClr val="0070C0"/>
                </a:solidFill>
              </a:rPr>
              <a:t>Certification procedures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>
                <a:solidFill>
                  <a:srgbClr val="0070C0"/>
                </a:solidFill>
              </a:rPr>
              <a:t>Business systems</a:t>
            </a:r>
            <a:endParaRPr lang="en-NZ" sz="1200" dirty="0">
              <a:solidFill>
                <a:srgbClr val="0070C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>
                <a:solidFill>
                  <a:srgbClr val="0070C0"/>
                </a:solidFill>
              </a:rPr>
              <a:t>Training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>
                <a:solidFill>
                  <a:srgbClr val="0070C0"/>
                </a:solidFill>
              </a:rPr>
              <a:t>Competency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6271" y="681264"/>
            <a:ext cx="1591461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NZ" sz="1600" dirty="0" smtClean="0">
                <a:solidFill>
                  <a:srgbClr val="FF0000"/>
                </a:solidFill>
              </a:rPr>
              <a:t>Head of Power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>
                <a:solidFill>
                  <a:srgbClr val="FF0000"/>
                </a:solidFill>
              </a:rPr>
              <a:t>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 smtClean="0">
                <a:solidFill>
                  <a:srgbClr val="FF0000"/>
                </a:solidFill>
              </a:rPr>
              <a:t>Standards</a:t>
            </a:r>
            <a:endParaRPr lang="en-NZ" sz="1200" dirty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NZ" sz="1200" dirty="0">
                <a:solidFill>
                  <a:srgbClr val="FF0000"/>
                </a:solidFill>
              </a:rPr>
              <a:t>Authority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7694" y="4785089"/>
            <a:ext cx="2183290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NZ" dirty="0" smtClean="0">
                <a:solidFill>
                  <a:srgbClr val="0070C0"/>
                </a:solidFill>
              </a:rPr>
              <a:t>Regulator Infrastructure</a:t>
            </a:r>
            <a:endParaRPr lang="en-NZ" dirty="0">
              <a:solidFill>
                <a:srgbClr val="0070C0"/>
              </a:solidFill>
            </a:endParaRPr>
          </a:p>
        </p:txBody>
      </p:sp>
      <p:cxnSp>
        <p:nvCxnSpPr>
          <p:cNvPr id="18" name="Elbow Connector 17"/>
          <p:cNvCxnSpPr>
            <a:stCxn id="4" idx="2"/>
            <a:endCxn id="5" idx="0"/>
          </p:cNvCxnSpPr>
          <p:nvPr/>
        </p:nvCxnSpPr>
        <p:spPr>
          <a:xfrm rot="5400000">
            <a:off x="3083421" y="937099"/>
            <a:ext cx="336193" cy="2640966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2"/>
            <a:endCxn id="7" idx="0"/>
          </p:cNvCxnSpPr>
          <p:nvPr/>
        </p:nvCxnSpPr>
        <p:spPr>
          <a:xfrm rot="16200000" flipH="1">
            <a:off x="5703238" y="958248"/>
            <a:ext cx="343363" cy="2605838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" idx="2"/>
            <a:endCxn id="6" idx="0"/>
          </p:cNvCxnSpPr>
          <p:nvPr/>
        </p:nvCxnSpPr>
        <p:spPr>
          <a:xfrm rot="16200000" flipH="1">
            <a:off x="4403904" y="2257581"/>
            <a:ext cx="336193" cy="1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4" idx="2"/>
            <a:endCxn id="4" idx="0"/>
          </p:cNvCxnSpPr>
          <p:nvPr/>
        </p:nvCxnSpPr>
        <p:spPr>
          <a:xfrm rot="5400000">
            <a:off x="4514221" y="1631595"/>
            <a:ext cx="115560" cy="2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48597" y="4342298"/>
            <a:ext cx="0" cy="216024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948597" y="4563693"/>
            <a:ext cx="5246806" cy="1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195403" y="4342298"/>
            <a:ext cx="0" cy="216024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6" idx="0"/>
          </p:cNvCxnSpPr>
          <p:nvPr/>
        </p:nvCxnSpPr>
        <p:spPr>
          <a:xfrm>
            <a:off x="4559339" y="4342298"/>
            <a:ext cx="0" cy="442791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1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3" grpId="0"/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Airworthiness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Compliance with airworthiness requirements must be determined.</a:t>
            </a:r>
          </a:p>
          <a:p>
            <a:pPr lvl="1"/>
            <a:r>
              <a:rPr lang="en-NZ" dirty="0" smtClean="0"/>
              <a:t>Approval is at the aircraft level.</a:t>
            </a:r>
          </a:p>
          <a:p>
            <a:pPr lvl="2"/>
            <a:r>
              <a:rPr lang="en-NZ" dirty="0" smtClean="0"/>
              <a:t>Includes equipment and the aircraft installation.</a:t>
            </a:r>
          </a:p>
          <a:p>
            <a:r>
              <a:rPr lang="en-NZ" dirty="0" smtClean="0"/>
              <a:t>New production aircraft have airworthiness approvals identified in the AFM and / or OEM Service Letter.</a:t>
            </a:r>
          </a:p>
          <a:p>
            <a:pPr lvl="1"/>
            <a:r>
              <a:rPr lang="en-NZ" dirty="0" smtClean="0"/>
              <a:t>Airworthiness approval is usually straightforward.</a:t>
            </a:r>
          </a:p>
          <a:p>
            <a:r>
              <a:rPr lang="en-NZ" dirty="0" smtClean="0"/>
              <a:t>Legacy aircraft require more detailed analysis.</a:t>
            </a:r>
          </a:p>
          <a:p>
            <a:pPr lvl="1"/>
            <a:r>
              <a:rPr lang="en-NZ" dirty="0" smtClean="0"/>
              <a:t>Compliance with requirements may require detailed certification activity.</a:t>
            </a:r>
          </a:p>
          <a:p>
            <a:pPr lvl="2"/>
            <a:r>
              <a:rPr lang="en-NZ" dirty="0" smtClean="0"/>
              <a:t>Tier 3+ aircraft modification configuration can be a problem.</a:t>
            </a:r>
          </a:p>
          <a:p>
            <a:pPr lvl="1"/>
            <a:r>
              <a:rPr lang="en-NZ" dirty="0" smtClean="0"/>
              <a:t>Some approvals are addressed by OEM Service Bulletin.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553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Continued</a:t>
            </a:r>
            <a:r>
              <a:rPr lang="en-NZ" baseline="0" dirty="0" smtClean="0"/>
              <a:t> Airworthiness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6162"/>
            <a:ext cx="7772400" cy="4936854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Each operator is responsible for ensuring that each aircraft is maintained compliant with its type design.</a:t>
            </a:r>
          </a:p>
          <a:p>
            <a:r>
              <a:rPr lang="en-NZ" dirty="0" smtClean="0"/>
              <a:t>Continued airworthiness elements that must be addressed:</a:t>
            </a:r>
          </a:p>
          <a:p>
            <a:pPr lvl="1"/>
            <a:r>
              <a:rPr lang="en-NZ" dirty="0" smtClean="0"/>
              <a:t>Maintenance schedule.</a:t>
            </a:r>
          </a:p>
          <a:p>
            <a:pPr lvl="1"/>
            <a:r>
              <a:rPr lang="en-NZ" dirty="0" smtClean="0"/>
              <a:t>Configuration management, particularly software &amp; electrical load analysis.</a:t>
            </a:r>
          </a:p>
          <a:p>
            <a:pPr lvl="1"/>
            <a:r>
              <a:rPr lang="en-NZ" dirty="0" smtClean="0"/>
              <a:t>Maintenance procedures.</a:t>
            </a:r>
          </a:p>
          <a:p>
            <a:pPr lvl="1"/>
            <a:r>
              <a:rPr lang="en-NZ" dirty="0" smtClean="0"/>
              <a:t>Parts.</a:t>
            </a:r>
          </a:p>
          <a:p>
            <a:pPr lvl="1"/>
            <a:r>
              <a:rPr lang="en-NZ" dirty="0" smtClean="0"/>
              <a:t>Test Equipment.</a:t>
            </a:r>
          </a:p>
          <a:p>
            <a:pPr lvl="1"/>
            <a:r>
              <a:rPr lang="en-NZ" dirty="0" smtClean="0"/>
              <a:t>Training &amp; competency.</a:t>
            </a:r>
          </a:p>
        </p:txBody>
      </p:sp>
    </p:spTree>
    <p:extLst>
      <p:ext uri="{BB962C8B-B14F-4D97-AF65-F5344CB8AC3E}">
        <p14:creationId xmlns:p14="http://schemas.microsoft.com/office/powerpoint/2010/main" val="26422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Flight Operations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Flight operations element must address:</a:t>
            </a:r>
          </a:p>
          <a:p>
            <a:pPr lvl="1"/>
            <a:r>
              <a:rPr lang="en-NZ" dirty="0" smtClean="0"/>
              <a:t>Operating procedures.</a:t>
            </a:r>
          </a:p>
          <a:p>
            <a:pPr lvl="1"/>
            <a:r>
              <a:rPr lang="en-NZ" dirty="0" smtClean="0"/>
              <a:t>Route Guide.</a:t>
            </a:r>
          </a:p>
          <a:p>
            <a:pPr lvl="1"/>
            <a:r>
              <a:rPr lang="en-NZ" dirty="0" smtClean="0"/>
              <a:t>Minimum Equipment List.</a:t>
            </a:r>
          </a:p>
          <a:p>
            <a:pPr lvl="1"/>
            <a:r>
              <a:rPr lang="en-NZ" dirty="0" smtClean="0"/>
              <a:t>Crew training.</a:t>
            </a:r>
          </a:p>
          <a:p>
            <a:pPr lvl="2"/>
            <a:r>
              <a:rPr lang="en-NZ" dirty="0" smtClean="0"/>
              <a:t>Includes the syllabus and delivery methods.</a:t>
            </a:r>
          </a:p>
          <a:p>
            <a:pPr lvl="2"/>
            <a:r>
              <a:rPr lang="en-NZ" dirty="0" smtClean="0"/>
              <a:t>Training requirements are included in ACs.</a:t>
            </a:r>
          </a:p>
          <a:p>
            <a:pPr lvl="1"/>
            <a:r>
              <a:rPr lang="en-NZ" dirty="0" smtClean="0"/>
              <a:t>Simulator exercises.</a:t>
            </a:r>
          </a:p>
          <a:p>
            <a:pPr lvl="1"/>
            <a:r>
              <a:rPr lang="en-NZ" dirty="0" smtClean="0"/>
              <a:t>Crew competency.</a:t>
            </a:r>
          </a:p>
          <a:p>
            <a:pPr lvl="1"/>
            <a:r>
              <a:rPr lang="en-NZ" dirty="0" smtClean="0"/>
              <a:t>Continuation training and currency.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79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EFB"/>
      </a:lt1>
      <a:dk2>
        <a:srgbClr val="000000"/>
      </a:dk2>
      <a:lt2>
        <a:srgbClr val="FBFCFF"/>
      </a:lt2>
      <a:accent1>
        <a:srgbClr val="3AB8E6"/>
      </a:accent1>
      <a:accent2>
        <a:srgbClr val="83C9EB"/>
      </a:accent2>
      <a:accent3>
        <a:srgbClr val="FFFEFD"/>
      </a:accent3>
      <a:accent4>
        <a:srgbClr val="000000"/>
      </a:accent4>
      <a:accent5>
        <a:srgbClr val="AED8F0"/>
      </a:accent5>
      <a:accent6>
        <a:srgbClr val="76B6D5"/>
      </a:accent6>
      <a:hlink>
        <a:srgbClr val="2DB7E3"/>
      </a:hlink>
      <a:folHlink>
        <a:srgbClr val="44B8E4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Day 3 - Presentations</Category>
    <Type_x0020_Name xmlns="2b0c29a6-a2e0-472b-bfb4-397922b0132f">2015-PBN</Type_x0020_Name>
    <Presenter xmlns="2b0c29a6-a2e0-472b-bfb4-397922b0132f">Australia</Presenter>
    <Update_x0020_Date xmlns="2b0c29a6-a2e0-472b-bfb4-397922b0132f">06 Jun. 2015</Update_x0020_Date>
    <Number xmlns="2b0c29a6-a2e0-472b-bfb4-397922b0132f">3-4</Numb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1BD9EE357114084A1A197DB4FC354" ma:contentTypeVersion="5" ma:contentTypeDescription="Create a new document." ma:contentTypeScope="" ma:versionID="7e67836c0b9aba9a4c14681921e578b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C5058F-26C0-491D-A7CB-961760D44F48}"/>
</file>

<file path=customXml/itemProps2.xml><?xml version="1.0" encoding="utf-8"?>
<ds:datastoreItem xmlns:ds="http://schemas.openxmlformats.org/officeDocument/2006/customXml" ds:itemID="{642785EB-6F43-4044-A1C4-7A9D9D262C54}"/>
</file>

<file path=customXml/itemProps3.xml><?xml version="1.0" encoding="utf-8"?>
<ds:datastoreItem xmlns:ds="http://schemas.openxmlformats.org/officeDocument/2006/customXml" ds:itemID="{8FD2328F-6D6E-41D9-8D9F-AEEE2E4946BB}"/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3711</TotalTime>
  <Words>1492</Words>
  <Application>Microsoft Office PowerPoint</Application>
  <PresentationFormat>On-screen Show (4:3)</PresentationFormat>
  <Paragraphs>335</Paragraphs>
  <Slides>42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Blank Presentation</vt:lpstr>
      <vt:lpstr>Visio</vt:lpstr>
      <vt:lpstr>PowerPoint Presentation</vt:lpstr>
      <vt:lpstr>Contents</vt:lpstr>
      <vt:lpstr>PBN Terminology</vt:lpstr>
      <vt:lpstr>Airspace Fundamentals</vt:lpstr>
      <vt:lpstr>Operational Approvals</vt:lpstr>
      <vt:lpstr>Operational Approval Content</vt:lpstr>
      <vt:lpstr>Airworthiness</vt:lpstr>
      <vt:lpstr>Continued Airworthiness</vt:lpstr>
      <vt:lpstr>Flight Operations</vt:lpstr>
      <vt:lpstr>PBN Regulatory Structure</vt:lpstr>
      <vt:lpstr>Navigation Authorisations Process</vt:lpstr>
      <vt:lpstr>Navigation Authorisation Process</vt:lpstr>
      <vt:lpstr>Certification Basics</vt:lpstr>
      <vt:lpstr>Typical Navigation System</vt:lpstr>
      <vt:lpstr>Hierarchy of Requirements</vt:lpstr>
      <vt:lpstr>4 C’s and 3 A’s</vt:lpstr>
      <vt:lpstr>Similarity</vt:lpstr>
      <vt:lpstr>Navigation databases</vt:lpstr>
      <vt:lpstr>Database Management</vt:lpstr>
      <vt:lpstr>Database Integrity</vt:lpstr>
      <vt:lpstr>Database Validity Checks</vt:lpstr>
      <vt:lpstr>Navigation Specification Structure</vt:lpstr>
      <vt:lpstr>Inspector training</vt:lpstr>
      <vt:lpstr>Training Framework</vt:lpstr>
      <vt:lpstr>Basic Training</vt:lpstr>
      <vt:lpstr>Specialist Team?</vt:lpstr>
      <vt:lpstr>SOME LESSONS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Electrical Load Analysis</vt:lpstr>
      <vt:lpstr>ELA Mitigation</vt:lpstr>
      <vt:lpstr>RNP AR Operations</vt:lpstr>
      <vt:lpstr>Air Route and Aircraft</vt:lpstr>
      <vt:lpstr>PowerPoint Presentation</vt:lpstr>
    </vt:vector>
  </TitlesOfParts>
  <Company>casa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PBN Approval and Training</dc:title>
  <dc:creator>Doggett, Ron</dc:creator>
  <cp:lastModifiedBy>MALLETT, IAN</cp:lastModifiedBy>
  <cp:revision>200</cp:revision>
  <cp:lastPrinted>2015-06-02T02:28:07Z</cp:lastPrinted>
  <dcterms:created xsi:type="dcterms:W3CDTF">2008-05-07T01:24:32Z</dcterms:created>
  <dcterms:modified xsi:type="dcterms:W3CDTF">2015-06-02T05:11:11Z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0x010100EB01BD9EE357114084A1A197DB4FC354</vt:lpwstr>
  </property>
</Properties>
</file>